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7" r:id="rId2"/>
    <p:sldId id="257" r:id="rId3"/>
    <p:sldId id="274" r:id="rId4"/>
    <p:sldId id="263" r:id="rId5"/>
    <p:sldId id="265" r:id="rId6"/>
    <p:sldId id="272" r:id="rId7"/>
    <p:sldId id="273" r:id="rId8"/>
    <p:sldId id="275" r:id="rId9"/>
    <p:sldId id="276" r:id="rId10"/>
  </p:sldIdLst>
  <p:sldSz cx="6858000" cy="9144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1782" y="-7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CBD7F-AA49-4D26-A0A9-BB359781D00D}" type="datetimeFigureOut">
              <a:rPr lang="el-GR" smtClean="0"/>
              <a:pPr/>
              <a:t>12/9/2023</a:t>
            </a:fld>
            <a:endParaRPr lang="el-GR"/>
          </a:p>
        </p:txBody>
      </p:sp>
      <p:sp>
        <p:nvSpPr>
          <p:cNvPr id="4" name="3 - Θέση εικόνας διαφάνειας"/>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175FB2-01FA-46B0-AE85-B40657BF4B0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2276475" y="812800"/>
            <a:ext cx="3006725" cy="4008438"/>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lgn="r"/>
            <a:fld id="{CF8CFCFA-8C7C-4074-B248-8BA2E0183373}" type="slidenum">
              <a:rPr lang="el-GR" sz="1400" b="0" strike="noStrike" spc="-1" smtClean="0">
                <a:latin typeface="Times New Roman"/>
              </a:rPr>
              <a:pPr algn="r"/>
              <a:t>1</a:t>
            </a:fld>
            <a:endParaRPr lang="el-GR" sz="14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14350" y="2840568"/>
            <a:ext cx="5829300" cy="1960033"/>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644C74B-E8F9-4490-8472-79BCD660DA9B}" type="datetime1">
              <a:rPr lang="el-GR" smtClean="0"/>
              <a:pPr/>
              <a:t>12/9/2023</a:t>
            </a:fld>
            <a:endParaRPr lang="el-GR"/>
          </a:p>
        </p:txBody>
      </p:sp>
      <p:sp>
        <p:nvSpPr>
          <p:cNvPr id="5" name="4 - Θέση υποσέλιδου"/>
          <p:cNvSpPr>
            <a:spLocks noGrp="1"/>
          </p:cNvSpPr>
          <p:nvPr>
            <p:ph type="ftr" sz="quarter" idx="11"/>
          </p:nvPr>
        </p:nvSpPr>
        <p:spPr/>
        <p:txBody>
          <a:bodyPr/>
          <a:lstStyle/>
          <a:p>
            <a:r>
              <a:rPr lang="el-GR" smtClean="0"/>
              <a:t>Ματαλλιωτάκη Ειρήνη</a:t>
            </a:r>
            <a:endParaRPr lang="el-GR"/>
          </a:p>
        </p:txBody>
      </p:sp>
      <p:sp>
        <p:nvSpPr>
          <p:cNvPr id="6" name="5 - Θέση αριθμού διαφάνειας"/>
          <p:cNvSpPr>
            <a:spLocks noGrp="1"/>
          </p:cNvSpPr>
          <p:nvPr>
            <p:ph type="sldNum" sz="quarter" idx="12"/>
          </p:nvPr>
        </p:nvSpPr>
        <p:spPr/>
        <p:txBody>
          <a:bodyPr/>
          <a:lstStyle/>
          <a:p>
            <a:fld id="{E55BF4FE-26FE-4757-95F8-C976CF0AC1E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2415374-B446-4EA3-9412-01F7B7EE7FC6}" type="datetime1">
              <a:rPr lang="el-GR" smtClean="0"/>
              <a:pPr/>
              <a:t>12/9/2023</a:t>
            </a:fld>
            <a:endParaRPr lang="el-GR"/>
          </a:p>
        </p:txBody>
      </p:sp>
      <p:sp>
        <p:nvSpPr>
          <p:cNvPr id="5" name="4 - Θέση υποσέλιδου"/>
          <p:cNvSpPr>
            <a:spLocks noGrp="1"/>
          </p:cNvSpPr>
          <p:nvPr>
            <p:ph type="ftr" sz="quarter" idx="11"/>
          </p:nvPr>
        </p:nvSpPr>
        <p:spPr/>
        <p:txBody>
          <a:bodyPr/>
          <a:lstStyle/>
          <a:p>
            <a:r>
              <a:rPr lang="el-GR" smtClean="0"/>
              <a:t>Ματαλλιωτάκη Ειρήνη</a:t>
            </a:r>
            <a:endParaRPr lang="el-GR"/>
          </a:p>
        </p:txBody>
      </p:sp>
      <p:sp>
        <p:nvSpPr>
          <p:cNvPr id="6" name="5 - Θέση αριθμού διαφάνειας"/>
          <p:cNvSpPr>
            <a:spLocks noGrp="1"/>
          </p:cNvSpPr>
          <p:nvPr>
            <p:ph type="sldNum" sz="quarter" idx="12"/>
          </p:nvPr>
        </p:nvSpPr>
        <p:spPr/>
        <p:txBody>
          <a:bodyPr/>
          <a:lstStyle/>
          <a:p>
            <a:fld id="{E55BF4FE-26FE-4757-95F8-C976CF0AC1E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4972050" y="366185"/>
            <a:ext cx="1543050" cy="7802033"/>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42900" y="366185"/>
            <a:ext cx="4514850" cy="780203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07753D9-EE45-44A6-A682-FF28578F4706}" type="datetime1">
              <a:rPr lang="el-GR" smtClean="0"/>
              <a:pPr/>
              <a:t>12/9/2023</a:t>
            </a:fld>
            <a:endParaRPr lang="el-GR"/>
          </a:p>
        </p:txBody>
      </p:sp>
      <p:sp>
        <p:nvSpPr>
          <p:cNvPr id="5" name="4 - Θέση υποσέλιδου"/>
          <p:cNvSpPr>
            <a:spLocks noGrp="1"/>
          </p:cNvSpPr>
          <p:nvPr>
            <p:ph type="ftr" sz="quarter" idx="11"/>
          </p:nvPr>
        </p:nvSpPr>
        <p:spPr/>
        <p:txBody>
          <a:bodyPr/>
          <a:lstStyle/>
          <a:p>
            <a:r>
              <a:rPr lang="el-GR" smtClean="0"/>
              <a:t>Ματαλλιωτάκη Ειρήνη</a:t>
            </a:r>
            <a:endParaRPr lang="el-GR"/>
          </a:p>
        </p:txBody>
      </p:sp>
      <p:sp>
        <p:nvSpPr>
          <p:cNvPr id="6" name="5 - Θέση αριθμού διαφάνειας"/>
          <p:cNvSpPr>
            <a:spLocks noGrp="1"/>
          </p:cNvSpPr>
          <p:nvPr>
            <p:ph type="sldNum" sz="quarter" idx="12"/>
          </p:nvPr>
        </p:nvSpPr>
        <p:spPr/>
        <p:txBody>
          <a:bodyPr/>
          <a:lstStyle/>
          <a:p>
            <a:fld id="{E55BF4FE-26FE-4757-95F8-C976CF0AC1E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9EDFB5C-51C1-49ED-BC42-40944F26651A}" type="datetime1">
              <a:rPr lang="el-GR" smtClean="0"/>
              <a:pPr/>
              <a:t>12/9/2023</a:t>
            </a:fld>
            <a:endParaRPr lang="el-GR"/>
          </a:p>
        </p:txBody>
      </p:sp>
      <p:sp>
        <p:nvSpPr>
          <p:cNvPr id="5" name="4 - Θέση υποσέλιδου"/>
          <p:cNvSpPr>
            <a:spLocks noGrp="1"/>
          </p:cNvSpPr>
          <p:nvPr>
            <p:ph type="ftr" sz="quarter" idx="11"/>
          </p:nvPr>
        </p:nvSpPr>
        <p:spPr/>
        <p:txBody>
          <a:bodyPr/>
          <a:lstStyle/>
          <a:p>
            <a:r>
              <a:rPr lang="el-GR" smtClean="0"/>
              <a:t>Ματαλλιωτάκη Ειρήνη</a:t>
            </a:r>
            <a:endParaRPr lang="el-GR"/>
          </a:p>
        </p:txBody>
      </p:sp>
      <p:sp>
        <p:nvSpPr>
          <p:cNvPr id="6" name="5 - Θέση αριθμού διαφάνειας"/>
          <p:cNvSpPr>
            <a:spLocks noGrp="1"/>
          </p:cNvSpPr>
          <p:nvPr>
            <p:ph type="sldNum" sz="quarter" idx="12"/>
          </p:nvPr>
        </p:nvSpPr>
        <p:spPr/>
        <p:txBody>
          <a:bodyPr/>
          <a:lstStyle/>
          <a:p>
            <a:fld id="{E55BF4FE-26FE-4757-95F8-C976CF0AC1E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41735" y="5875867"/>
            <a:ext cx="5829300" cy="1816100"/>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238B5E8-6A4D-47EF-874B-419660621754}" type="datetime1">
              <a:rPr lang="el-GR" smtClean="0"/>
              <a:pPr/>
              <a:t>12/9/2023</a:t>
            </a:fld>
            <a:endParaRPr lang="el-GR"/>
          </a:p>
        </p:txBody>
      </p:sp>
      <p:sp>
        <p:nvSpPr>
          <p:cNvPr id="5" name="4 - Θέση υποσέλιδου"/>
          <p:cNvSpPr>
            <a:spLocks noGrp="1"/>
          </p:cNvSpPr>
          <p:nvPr>
            <p:ph type="ftr" sz="quarter" idx="11"/>
          </p:nvPr>
        </p:nvSpPr>
        <p:spPr/>
        <p:txBody>
          <a:bodyPr/>
          <a:lstStyle/>
          <a:p>
            <a:r>
              <a:rPr lang="el-GR" smtClean="0"/>
              <a:t>Ματαλλιωτάκη Ειρήνη</a:t>
            </a:r>
            <a:endParaRPr lang="el-GR"/>
          </a:p>
        </p:txBody>
      </p:sp>
      <p:sp>
        <p:nvSpPr>
          <p:cNvPr id="6" name="5 - Θέση αριθμού διαφάνειας"/>
          <p:cNvSpPr>
            <a:spLocks noGrp="1"/>
          </p:cNvSpPr>
          <p:nvPr>
            <p:ph type="sldNum" sz="quarter" idx="12"/>
          </p:nvPr>
        </p:nvSpPr>
        <p:spPr/>
        <p:txBody>
          <a:bodyPr/>
          <a:lstStyle/>
          <a:p>
            <a:fld id="{E55BF4FE-26FE-4757-95F8-C976CF0AC1E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D74302C-6484-4CC2-9768-FE1AFE581BD2}" type="datetime1">
              <a:rPr lang="el-GR" smtClean="0"/>
              <a:pPr/>
              <a:t>12/9/2023</a:t>
            </a:fld>
            <a:endParaRPr lang="el-GR"/>
          </a:p>
        </p:txBody>
      </p:sp>
      <p:sp>
        <p:nvSpPr>
          <p:cNvPr id="6" name="5 - Θέση υποσέλιδου"/>
          <p:cNvSpPr>
            <a:spLocks noGrp="1"/>
          </p:cNvSpPr>
          <p:nvPr>
            <p:ph type="ftr" sz="quarter" idx="11"/>
          </p:nvPr>
        </p:nvSpPr>
        <p:spPr/>
        <p:txBody>
          <a:bodyPr/>
          <a:lstStyle/>
          <a:p>
            <a:r>
              <a:rPr lang="el-GR" smtClean="0"/>
              <a:t>Ματαλλιωτάκη Ειρήνη</a:t>
            </a:r>
            <a:endParaRPr lang="el-GR"/>
          </a:p>
        </p:txBody>
      </p:sp>
      <p:sp>
        <p:nvSpPr>
          <p:cNvPr id="7" name="6 - Θέση αριθμού διαφάνειας"/>
          <p:cNvSpPr>
            <a:spLocks noGrp="1"/>
          </p:cNvSpPr>
          <p:nvPr>
            <p:ph type="sldNum" sz="quarter" idx="12"/>
          </p:nvPr>
        </p:nvSpPr>
        <p:spPr/>
        <p:txBody>
          <a:bodyPr/>
          <a:lstStyle/>
          <a:p>
            <a:fld id="{E55BF4FE-26FE-4757-95F8-C976CF0AC1E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2CF4D2C-2602-4B4B-A875-81CBC332FD30}" type="datetime1">
              <a:rPr lang="el-GR" smtClean="0"/>
              <a:pPr/>
              <a:t>12/9/2023</a:t>
            </a:fld>
            <a:endParaRPr lang="el-GR"/>
          </a:p>
        </p:txBody>
      </p:sp>
      <p:sp>
        <p:nvSpPr>
          <p:cNvPr id="8" name="7 - Θέση υποσέλιδου"/>
          <p:cNvSpPr>
            <a:spLocks noGrp="1"/>
          </p:cNvSpPr>
          <p:nvPr>
            <p:ph type="ftr" sz="quarter" idx="11"/>
          </p:nvPr>
        </p:nvSpPr>
        <p:spPr/>
        <p:txBody>
          <a:bodyPr/>
          <a:lstStyle/>
          <a:p>
            <a:r>
              <a:rPr lang="el-GR" smtClean="0"/>
              <a:t>Ματαλλιωτάκη Ειρήνη</a:t>
            </a:r>
            <a:endParaRPr lang="el-GR"/>
          </a:p>
        </p:txBody>
      </p:sp>
      <p:sp>
        <p:nvSpPr>
          <p:cNvPr id="9" name="8 - Θέση αριθμού διαφάνειας"/>
          <p:cNvSpPr>
            <a:spLocks noGrp="1"/>
          </p:cNvSpPr>
          <p:nvPr>
            <p:ph type="sldNum" sz="quarter" idx="12"/>
          </p:nvPr>
        </p:nvSpPr>
        <p:spPr/>
        <p:txBody>
          <a:bodyPr/>
          <a:lstStyle/>
          <a:p>
            <a:fld id="{E55BF4FE-26FE-4757-95F8-C976CF0AC1E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E072655-2B30-4ABC-8F7A-C0B0C2C90797}" type="datetime1">
              <a:rPr lang="el-GR" smtClean="0"/>
              <a:pPr/>
              <a:t>12/9/2023</a:t>
            </a:fld>
            <a:endParaRPr lang="el-GR"/>
          </a:p>
        </p:txBody>
      </p:sp>
      <p:sp>
        <p:nvSpPr>
          <p:cNvPr id="4" name="3 - Θέση υποσέλιδου"/>
          <p:cNvSpPr>
            <a:spLocks noGrp="1"/>
          </p:cNvSpPr>
          <p:nvPr>
            <p:ph type="ftr" sz="quarter" idx="11"/>
          </p:nvPr>
        </p:nvSpPr>
        <p:spPr/>
        <p:txBody>
          <a:bodyPr/>
          <a:lstStyle/>
          <a:p>
            <a:r>
              <a:rPr lang="el-GR" smtClean="0"/>
              <a:t>Ματαλλιωτάκη Ειρήνη</a:t>
            </a:r>
            <a:endParaRPr lang="el-GR"/>
          </a:p>
        </p:txBody>
      </p:sp>
      <p:sp>
        <p:nvSpPr>
          <p:cNvPr id="5" name="4 - Θέση αριθμού διαφάνειας"/>
          <p:cNvSpPr>
            <a:spLocks noGrp="1"/>
          </p:cNvSpPr>
          <p:nvPr>
            <p:ph type="sldNum" sz="quarter" idx="12"/>
          </p:nvPr>
        </p:nvSpPr>
        <p:spPr/>
        <p:txBody>
          <a:bodyPr/>
          <a:lstStyle/>
          <a:p>
            <a:fld id="{E55BF4FE-26FE-4757-95F8-C976CF0AC1E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72A0159-A34B-4FEE-BB6A-D2717333BAF8}" type="datetime1">
              <a:rPr lang="el-GR" smtClean="0"/>
              <a:pPr/>
              <a:t>12/9/2023</a:t>
            </a:fld>
            <a:endParaRPr lang="el-GR"/>
          </a:p>
        </p:txBody>
      </p:sp>
      <p:sp>
        <p:nvSpPr>
          <p:cNvPr id="3" name="2 - Θέση υποσέλιδου"/>
          <p:cNvSpPr>
            <a:spLocks noGrp="1"/>
          </p:cNvSpPr>
          <p:nvPr>
            <p:ph type="ftr" sz="quarter" idx="11"/>
          </p:nvPr>
        </p:nvSpPr>
        <p:spPr/>
        <p:txBody>
          <a:bodyPr/>
          <a:lstStyle/>
          <a:p>
            <a:r>
              <a:rPr lang="el-GR" smtClean="0"/>
              <a:t>Ματαλλιωτάκη Ειρήνη</a:t>
            </a:r>
            <a:endParaRPr lang="el-GR"/>
          </a:p>
        </p:txBody>
      </p:sp>
      <p:sp>
        <p:nvSpPr>
          <p:cNvPr id="4" name="3 - Θέση αριθμού διαφάνειας"/>
          <p:cNvSpPr>
            <a:spLocks noGrp="1"/>
          </p:cNvSpPr>
          <p:nvPr>
            <p:ph type="sldNum" sz="quarter" idx="12"/>
          </p:nvPr>
        </p:nvSpPr>
        <p:spPr/>
        <p:txBody>
          <a:bodyPr/>
          <a:lstStyle/>
          <a:p>
            <a:fld id="{E55BF4FE-26FE-4757-95F8-C976CF0AC1E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42900" y="364067"/>
            <a:ext cx="2256235" cy="154940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AED60CE-CB75-49A9-965E-FF080505B4B9}" type="datetime1">
              <a:rPr lang="el-GR" smtClean="0"/>
              <a:pPr/>
              <a:t>12/9/2023</a:t>
            </a:fld>
            <a:endParaRPr lang="el-GR"/>
          </a:p>
        </p:txBody>
      </p:sp>
      <p:sp>
        <p:nvSpPr>
          <p:cNvPr id="6" name="5 - Θέση υποσέλιδου"/>
          <p:cNvSpPr>
            <a:spLocks noGrp="1"/>
          </p:cNvSpPr>
          <p:nvPr>
            <p:ph type="ftr" sz="quarter" idx="11"/>
          </p:nvPr>
        </p:nvSpPr>
        <p:spPr/>
        <p:txBody>
          <a:bodyPr/>
          <a:lstStyle/>
          <a:p>
            <a:r>
              <a:rPr lang="el-GR" smtClean="0"/>
              <a:t>Ματαλλιωτάκη Ειρήνη</a:t>
            </a:r>
            <a:endParaRPr lang="el-GR"/>
          </a:p>
        </p:txBody>
      </p:sp>
      <p:sp>
        <p:nvSpPr>
          <p:cNvPr id="7" name="6 - Θέση αριθμού διαφάνειας"/>
          <p:cNvSpPr>
            <a:spLocks noGrp="1"/>
          </p:cNvSpPr>
          <p:nvPr>
            <p:ph type="sldNum" sz="quarter" idx="12"/>
          </p:nvPr>
        </p:nvSpPr>
        <p:spPr/>
        <p:txBody>
          <a:bodyPr/>
          <a:lstStyle/>
          <a:p>
            <a:fld id="{E55BF4FE-26FE-4757-95F8-C976CF0AC1E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344216" y="6400800"/>
            <a:ext cx="4114800" cy="755651"/>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F133F5E-CF56-4CF4-B4BE-A8AF301B11E1}" type="datetime1">
              <a:rPr lang="el-GR" smtClean="0"/>
              <a:pPr/>
              <a:t>12/9/2023</a:t>
            </a:fld>
            <a:endParaRPr lang="el-GR"/>
          </a:p>
        </p:txBody>
      </p:sp>
      <p:sp>
        <p:nvSpPr>
          <p:cNvPr id="6" name="5 - Θέση υποσέλιδου"/>
          <p:cNvSpPr>
            <a:spLocks noGrp="1"/>
          </p:cNvSpPr>
          <p:nvPr>
            <p:ph type="ftr" sz="quarter" idx="11"/>
          </p:nvPr>
        </p:nvSpPr>
        <p:spPr/>
        <p:txBody>
          <a:bodyPr/>
          <a:lstStyle/>
          <a:p>
            <a:r>
              <a:rPr lang="el-GR" smtClean="0"/>
              <a:t>Ματαλλιωτάκη Ειρήνη</a:t>
            </a:r>
            <a:endParaRPr lang="el-GR"/>
          </a:p>
        </p:txBody>
      </p:sp>
      <p:sp>
        <p:nvSpPr>
          <p:cNvPr id="7" name="6 - Θέση αριθμού διαφάνειας"/>
          <p:cNvSpPr>
            <a:spLocks noGrp="1"/>
          </p:cNvSpPr>
          <p:nvPr>
            <p:ph type="sldNum" sz="quarter" idx="12"/>
          </p:nvPr>
        </p:nvSpPr>
        <p:spPr/>
        <p:txBody>
          <a:bodyPr/>
          <a:lstStyle/>
          <a:p>
            <a:fld id="{E55BF4FE-26FE-4757-95F8-C976CF0AC1E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38AD33F-A7CC-4ADC-AEB1-7F2E8479ECED}" type="datetime1">
              <a:rPr lang="el-GR" smtClean="0"/>
              <a:pPr/>
              <a:t>12/9/2023</a:t>
            </a:fld>
            <a:endParaRPr lang="el-GR"/>
          </a:p>
        </p:txBody>
      </p:sp>
      <p:sp>
        <p:nvSpPr>
          <p:cNvPr id="5" name="4 - Θέση υποσέλιδου"/>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Ματαλλιωτάκη Ειρήνη</a:t>
            </a:r>
            <a:endParaRPr lang="el-GR"/>
          </a:p>
        </p:txBody>
      </p:sp>
      <p:sp>
        <p:nvSpPr>
          <p:cNvPr id="6" name="5 - Θέση αριθμού διαφάνειας"/>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55BF4FE-26FE-4757-95F8-C976CF0AC1E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het.colorado.edu/sims/html/john-travoltage/latest/john-travoltage_el.html" TargetMode="External"/><Relationship Id="rId2" Type="http://schemas.openxmlformats.org/officeDocument/2006/relationships/hyperlink" Target="https://phet.colorado.edu/el/simulations/filter?sort=alpha&amp;view=grid"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het.colorado.edu/sims/html/john-travoltage/latest/john-travoltage_el.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stretch>
            <a:fillRect/>
          </a:stretch>
        </p:blipFill>
        <p:spPr>
          <a:xfrm>
            <a:off x="0" y="0"/>
            <a:ext cx="6858000" cy="9131300"/>
          </a:xfrm>
          <a:prstGeom prst="rect">
            <a:avLst/>
          </a:prstGeom>
        </p:spPr>
      </p:pic>
      <p:sp>
        <p:nvSpPr>
          <p:cNvPr id="8" name="TextBox 2"/>
          <p:cNvSpPr txBox="1"/>
          <p:nvPr/>
        </p:nvSpPr>
        <p:spPr>
          <a:xfrm>
            <a:off x="1016000" y="787400"/>
            <a:ext cx="5349798" cy="923330"/>
          </a:xfrm>
          <a:prstGeom prst="rect">
            <a:avLst/>
          </a:prstGeom>
          <a:noFill/>
        </p:spPr>
        <p:txBody>
          <a:bodyPr vert="horz" wrap="none" lIns="0" tIns="0" rIns="0" bIns="0" rtlCol="0">
            <a:spAutoFit/>
          </a:bodyPr>
          <a:lstStyle/>
          <a:p>
            <a:pPr>
              <a:lnSpc>
                <a:spcPts val="2400"/>
              </a:lnSpc>
              <a:tabLst>
                <a:tab pos="1663700" algn="l"/>
              </a:tabLst>
            </a:pPr>
            <a:r>
              <a:rPr lang="en-CA" sz="1910" b="1" spc="-10" dirty="0" err="1" smtClean="0">
                <a:solidFill>
                  <a:srgbClr val="000000"/>
                </a:solidFill>
                <a:latin typeface="Calibri Bold"/>
                <a:cs typeface="Calibri Bold"/>
              </a:rPr>
              <a:t>Προσομ</a:t>
            </a:r>
            <a:r>
              <a:rPr lang="el-GR" sz="1910" b="1" spc="-10" dirty="0" err="1" smtClean="0">
                <a:solidFill>
                  <a:srgbClr val="000000"/>
                </a:solidFill>
                <a:latin typeface="Calibri Bold"/>
                <a:cs typeface="Calibri Bold"/>
              </a:rPr>
              <a:t>οιώσεις</a:t>
            </a:r>
            <a:r>
              <a:rPr lang="el-GR" sz="1910" b="1" spc="-10" dirty="0" smtClean="0">
                <a:solidFill>
                  <a:srgbClr val="000000"/>
                </a:solidFill>
                <a:latin typeface="Calibri Bold"/>
                <a:cs typeface="Calibri Bold"/>
              </a:rPr>
              <a:t> </a:t>
            </a:r>
            <a:r>
              <a:rPr lang="en-CA" sz="1910" b="1" spc="-10" dirty="0" smtClean="0">
                <a:solidFill>
                  <a:srgbClr val="000000"/>
                </a:solidFill>
                <a:latin typeface="Calibri Bold"/>
                <a:cs typeface="Calibri Bold"/>
              </a:rPr>
              <a:t>: </a:t>
            </a:r>
            <a:r>
              <a:rPr lang="en-CA" sz="1910" b="1" spc="-10" dirty="0" err="1" smtClean="0">
                <a:solidFill>
                  <a:srgbClr val="000000"/>
                </a:solidFill>
                <a:latin typeface="Calibri Bold"/>
                <a:cs typeface="Calibri Bold"/>
              </a:rPr>
              <a:t>Phet</a:t>
            </a:r>
            <a:r>
              <a:rPr lang="en-CA" sz="1910" b="1" spc="-10" dirty="0" smtClean="0">
                <a:solidFill>
                  <a:srgbClr val="000000"/>
                </a:solidFill>
                <a:latin typeface="Calibri Bold"/>
                <a:cs typeface="Calibri Bold"/>
              </a:rPr>
              <a:t> Colorado </a:t>
            </a:r>
            <a:r>
              <a:rPr lang="en-CA" sz="1910" b="1" spc="-10" dirty="0" err="1" smtClean="0">
                <a:solidFill>
                  <a:srgbClr val="000000"/>
                </a:solidFill>
                <a:latin typeface="Calibri Bold"/>
                <a:cs typeface="Calibri Bold"/>
              </a:rPr>
              <a:t>για</a:t>
            </a:r>
            <a:r>
              <a:rPr lang="en-CA" sz="1910" b="1" spc="-10" dirty="0" smtClean="0">
                <a:solidFill>
                  <a:srgbClr val="000000"/>
                </a:solidFill>
                <a:latin typeface="Calibri Bold"/>
                <a:cs typeface="Calibri Bold"/>
              </a:rPr>
              <a:t> </a:t>
            </a:r>
            <a:r>
              <a:rPr lang="en-CA" sz="1910" b="1" spc="-10" dirty="0" err="1" smtClean="0">
                <a:solidFill>
                  <a:srgbClr val="000000"/>
                </a:solidFill>
                <a:latin typeface="Calibri Bold"/>
                <a:cs typeface="Calibri Bold"/>
              </a:rPr>
              <a:t>τα</a:t>
            </a:r>
            <a:r>
              <a:rPr lang="en-CA" sz="1910" b="1" spc="-10" dirty="0" smtClean="0">
                <a:solidFill>
                  <a:srgbClr val="000000"/>
                </a:solidFill>
                <a:latin typeface="Calibri Bold"/>
                <a:cs typeface="Calibri Bold"/>
              </a:rPr>
              <a:t> </a:t>
            </a:r>
            <a:r>
              <a:rPr lang="en-CA" sz="1910" b="1" spc="-10" dirty="0" err="1" smtClean="0">
                <a:solidFill>
                  <a:srgbClr val="000000"/>
                </a:solidFill>
                <a:latin typeface="Calibri Bold"/>
                <a:cs typeface="Calibri Bold"/>
              </a:rPr>
              <a:t>Φυσικ</a:t>
            </a:r>
            <a:r>
              <a:rPr lang="el-GR" sz="1910" b="1" spc="-10" dirty="0" smtClean="0">
                <a:solidFill>
                  <a:srgbClr val="000000"/>
                </a:solidFill>
                <a:latin typeface="Calibri Bold"/>
                <a:cs typeface="Calibri Bold"/>
              </a:rPr>
              <a:t>ά</a:t>
            </a:r>
            <a:r>
              <a:rPr lang="en-CA" sz="2000" dirty="0" smtClean="0">
                <a:solidFill>
                  <a:srgbClr val="000000"/>
                </a:solidFill>
                <a:latin typeface="Times New Roman"/>
              </a:rPr>
              <a:t/>
            </a:r>
            <a:br>
              <a:rPr lang="en-CA" sz="2000" dirty="0" smtClean="0">
                <a:solidFill>
                  <a:srgbClr val="000000"/>
                </a:solidFill>
                <a:latin typeface="Times New Roman"/>
              </a:rPr>
            </a:br>
            <a:r>
              <a:rPr lang="en-CA" sz="1910" b="1" spc="-10" dirty="0" smtClean="0">
                <a:solidFill>
                  <a:srgbClr val="000000"/>
                </a:solidFill>
                <a:latin typeface="Calibri Bold"/>
                <a:cs typeface="Calibri Bold"/>
              </a:rPr>
              <a:t>	</a:t>
            </a:r>
            <a:r>
              <a:rPr lang="en-CA" sz="1910" b="1" spc="-10" dirty="0" err="1" smtClean="0">
                <a:solidFill>
                  <a:srgbClr val="000000"/>
                </a:solidFill>
                <a:latin typeface="Calibri Bold"/>
                <a:cs typeface="Calibri Bold"/>
              </a:rPr>
              <a:t>του</a:t>
            </a:r>
            <a:r>
              <a:rPr lang="en-CA" sz="1910" b="1" spc="-10" dirty="0" smtClean="0">
                <a:solidFill>
                  <a:srgbClr val="000000"/>
                </a:solidFill>
                <a:latin typeface="Calibri Bold"/>
                <a:cs typeface="Calibri Bold"/>
              </a:rPr>
              <a:t> </a:t>
            </a:r>
            <a:r>
              <a:rPr lang="en-CA" sz="1910" b="1" spc="-10" dirty="0" err="1" smtClean="0">
                <a:solidFill>
                  <a:srgbClr val="000000"/>
                </a:solidFill>
                <a:latin typeface="Calibri Bold"/>
                <a:cs typeface="Calibri Bold"/>
              </a:rPr>
              <a:t>Δημοτικού</a:t>
            </a:r>
            <a:endParaRPr lang="en-CA" sz="1910" b="1" spc="-10" dirty="0" smtClean="0">
              <a:solidFill>
                <a:srgbClr val="000000"/>
              </a:solidFill>
              <a:latin typeface="Calibri Bold"/>
              <a:cs typeface="Calibri Bold"/>
            </a:endParaRPr>
          </a:p>
          <a:p>
            <a:pPr>
              <a:lnSpc>
                <a:spcPts val="2400"/>
              </a:lnSpc>
            </a:pPr>
            <a:endParaRPr lang="en-CA" sz="2000" dirty="0">
              <a:solidFill>
                <a:srgbClr val="000000"/>
              </a:solidFill>
            </a:endParaRPr>
          </a:p>
        </p:txBody>
      </p:sp>
      <p:sp>
        <p:nvSpPr>
          <p:cNvPr id="3" name="TextBox 3"/>
          <p:cNvSpPr txBox="1"/>
          <p:nvPr/>
        </p:nvSpPr>
        <p:spPr>
          <a:xfrm>
            <a:off x="1270000" y="2286000"/>
            <a:ext cx="4373578" cy="743793"/>
          </a:xfrm>
          <a:prstGeom prst="rect">
            <a:avLst/>
          </a:prstGeom>
          <a:noFill/>
        </p:spPr>
        <p:txBody>
          <a:bodyPr vert="horz" wrap="square" lIns="0" tIns="0" rIns="0" bIns="0" rtlCol="0">
            <a:spAutoFit/>
          </a:bodyPr>
          <a:lstStyle/>
          <a:p>
            <a:pPr algn="ctr">
              <a:lnSpc>
                <a:spcPts val="2900"/>
              </a:lnSpc>
              <a:tabLst>
                <a:tab pos="1866900" algn="l"/>
              </a:tabLst>
            </a:pPr>
            <a:r>
              <a:rPr lang="en-CA" sz="2290" b="1" spc="-10" dirty="0" smtClean="0">
                <a:solidFill>
                  <a:srgbClr val="000000"/>
                </a:solidFill>
                <a:latin typeface="Calibri Bold"/>
                <a:cs typeface="Calibri Bold"/>
              </a:rPr>
              <a:t>«</a:t>
            </a:r>
            <a:r>
              <a:rPr lang="el-GR" sz="2290" b="1" spc="-10" dirty="0" smtClean="0">
                <a:solidFill>
                  <a:srgbClr val="000000"/>
                </a:solidFill>
                <a:latin typeface="Calibri Bold"/>
                <a:cs typeface="Calibri Bold"/>
              </a:rPr>
              <a:t>ΤΡΑΒΟΛΤΑΖ </a:t>
            </a:r>
            <a:r>
              <a:rPr lang="en-CA" sz="2290" b="1" spc="-10" dirty="0" smtClean="0">
                <a:solidFill>
                  <a:srgbClr val="000000"/>
                </a:solidFill>
                <a:latin typeface="Calibri Bold"/>
                <a:cs typeface="Calibri Bold"/>
              </a:rPr>
              <a:t>»</a:t>
            </a:r>
            <a:r>
              <a:rPr lang="el-GR" sz="2400" b="1" spc="-10" dirty="0" smtClean="0">
                <a:solidFill>
                  <a:srgbClr val="000000"/>
                </a:solidFill>
                <a:latin typeface="Times New Roman"/>
                <a:cs typeface="Calibri Bold"/>
              </a:rPr>
              <a:t> </a:t>
            </a:r>
            <a:r>
              <a:rPr lang="en-CA" sz="2290" b="1" spc="-10" dirty="0" smtClean="0">
                <a:solidFill>
                  <a:srgbClr val="000000"/>
                </a:solidFill>
                <a:latin typeface="Calibri Bold"/>
                <a:cs typeface="Calibri Bold"/>
              </a:rPr>
              <a:t>ΤΑΞΗ  </a:t>
            </a:r>
            <a:r>
              <a:rPr lang="el-GR" sz="2290" b="1" spc="-10" dirty="0" smtClean="0">
                <a:solidFill>
                  <a:srgbClr val="000000"/>
                </a:solidFill>
                <a:latin typeface="Calibri Bold"/>
                <a:cs typeface="Calibri Bold"/>
              </a:rPr>
              <a:t>Ε΄</a:t>
            </a:r>
            <a:endParaRPr lang="en-CA" sz="2290" b="1" spc="-10" dirty="0" smtClean="0">
              <a:solidFill>
                <a:srgbClr val="000000"/>
              </a:solidFill>
              <a:latin typeface="Calibri Bold"/>
              <a:cs typeface="Calibri Bold"/>
            </a:endParaRPr>
          </a:p>
          <a:p>
            <a:pPr>
              <a:lnSpc>
                <a:spcPts val="2900"/>
              </a:lnSpc>
            </a:pPr>
            <a:endParaRPr lang="en-CA" sz="2400" dirty="0">
              <a:solidFill>
                <a:srgbClr val="000000"/>
              </a:solidFill>
            </a:endParaRPr>
          </a:p>
        </p:txBody>
      </p:sp>
      <p:sp>
        <p:nvSpPr>
          <p:cNvPr id="4" name="TextBox 4"/>
          <p:cNvSpPr txBox="1"/>
          <p:nvPr/>
        </p:nvSpPr>
        <p:spPr>
          <a:xfrm>
            <a:off x="2247900" y="6731000"/>
            <a:ext cx="2291781" cy="589905"/>
          </a:xfrm>
          <a:prstGeom prst="rect">
            <a:avLst/>
          </a:prstGeom>
          <a:noFill/>
        </p:spPr>
        <p:txBody>
          <a:bodyPr vert="horz" wrap="none" lIns="0" tIns="0" rIns="0" bIns="0" rtlCol="0">
            <a:spAutoFit/>
          </a:bodyPr>
          <a:lstStyle/>
          <a:p>
            <a:pPr>
              <a:lnSpc>
                <a:spcPts val="2300"/>
              </a:lnSpc>
            </a:pPr>
            <a:r>
              <a:rPr lang="el-GR" sz="1910" b="1" spc="-10" dirty="0" smtClean="0">
                <a:solidFill>
                  <a:srgbClr val="000000"/>
                </a:solidFill>
                <a:latin typeface="Calibri Bold"/>
                <a:cs typeface="Calibri Bold"/>
              </a:rPr>
              <a:t>Ματαλλιωτάκη Ρένα</a:t>
            </a:r>
            <a:endParaRPr lang="en-CA" sz="1910" b="1" spc="-10" dirty="0" smtClean="0">
              <a:solidFill>
                <a:srgbClr val="000000"/>
              </a:solidFill>
              <a:latin typeface="Calibri Bold"/>
              <a:cs typeface="Calibri Bold"/>
            </a:endParaRPr>
          </a:p>
          <a:p>
            <a:pPr>
              <a:lnSpc>
                <a:spcPts val="2300"/>
              </a:lnSpc>
            </a:pPr>
            <a:endParaRPr lang="en-CA" sz="2000" dirty="0">
              <a:solidFill>
                <a:srgbClr val="000000"/>
              </a:solidFill>
            </a:endParaRPr>
          </a:p>
        </p:txBody>
      </p:sp>
      <p:sp>
        <p:nvSpPr>
          <p:cNvPr id="5" name="TextBox 5"/>
          <p:cNvSpPr txBox="1"/>
          <p:nvPr/>
        </p:nvSpPr>
        <p:spPr>
          <a:xfrm>
            <a:off x="2273300" y="7048500"/>
            <a:ext cx="2091855" cy="589905"/>
          </a:xfrm>
          <a:prstGeom prst="rect">
            <a:avLst/>
          </a:prstGeom>
          <a:noFill/>
        </p:spPr>
        <p:txBody>
          <a:bodyPr vert="horz" wrap="none" lIns="0" tIns="0" rIns="0" bIns="0" rtlCol="0">
            <a:spAutoFit/>
          </a:bodyPr>
          <a:lstStyle/>
          <a:p>
            <a:pPr>
              <a:lnSpc>
                <a:spcPts val="2300"/>
              </a:lnSpc>
            </a:pPr>
            <a:r>
              <a:rPr lang="el-GR" sz="1912" b="1" spc="-10" dirty="0" smtClean="0">
                <a:solidFill>
                  <a:srgbClr val="000000"/>
                </a:solidFill>
                <a:latin typeface="Calibri Bold"/>
                <a:cs typeface="Calibri Bold"/>
              </a:rPr>
              <a:t>Δασκάλα Φυσικός</a:t>
            </a:r>
            <a:endParaRPr lang="en-CA" sz="1912" b="1" spc="-10" dirty="0" smtClean="0">
              <a:solidFill>
                <a:srgbClr val="000000"/>
              </a:solidFill>
              <a:latin typeface="Calibri Bold"/>
              <a:cs typeface="Calibri Bold"/>
            </a:endParaRPr>
          </a:p>
          <a:p>
            <a:pPr>
              <a:lnSpc>
                <a:spcPts val="2300"/>
              </a:lnSpc>
            </a:pPr>
            <a:endParaRPr lang="en-CA" sz="2002"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 Τίτλος"/>
          <p:cNvSpPr>
            <a:spLocks noGrp="1"/>
          </p:cNvSpPr>
          <p:nvPr>
            <p:ph type="title"/>
          </p:nvPr>
        </p:nvSpPr>
        <p:spPr>
          <a:xfrm>
            <a:off x="342900" y="214282"/>
            <a:ext cx="6172200" cy="1524000"/>
          </a:xfrm>
        </p:spPr>
        <p:txBody>
          <a:bodyPr/>
          <a:lstStyle/>
          <a:p>
            <a:r>
              <a:rPr lang="el-GR" sz="1400" dirty="0" smtClean="0"/>
              <a:t>ΦΥΛΛΟ ΕΡΓΑΣΙΑΣ  </a:t>
            </a:r>
            <a:br>
              <a:rPr lang="el-GR" sz="1400" dirty="0" smtClean="0"/>
            </a:br>
            <a:r>
              <a:rPr lang="el-GR" sz="1400" dirty="0" smtClean="0"/>
              <a:t> </a:t>
            </a:r>
            <a:r>
              <a:rPr lang="en-US" sz="1400" dirty="0" err="1" smtClean="0"/>
              <a:t>Phet</a:t>
            </a:r>
            <a:r>
              <a:rPr lang="en-US" sz="1400" dirty="0" smtClean="0"/>
              <a:t> Colorado</a:t>
            </a:r>
            <a:r>
              <a:rPr lang="el-GR" sz="1400" dirty="0" smtClean="0"/>
              <a:t>«</a:t>
            </a:r>
            <a:r>
              <a:rPr lang="en-US" sz="1400" dirty="0" err="1" smtClean="0"/>
              <a:t>Travoltage</a:t>
            </a:r>
            <a:r>
              <a:rPr lang="en-US" sz="1400" dirty="0" smtClean="0"/>
              <a:t> - </a:t>
            </a:r>
            <a:r>
              <a:rPr lang="el-GR" sz="1400" dirty="0" smtClean="0"/>
              <a:t>Στατικός ηλεκτρισμός » </a:t>
            </a:r>
            <a:br>
              <a:rPr lang="el-GR" sz="1400" dirty="0" smtClean="0"/>
            </a:br>
            <a:r>
              <a:rPr lang="el-GR" sz="1400" dirty="0" smtClean="0"/>
              <a:t> ΤΑΞΗ   Ε΄ </a:t>
            </a:r>
          </a:p>
        </p:txBody>
      </p:sp>
      <p:sp>
        <p:nvSpPr>
          <p:cNvPr id="4099" name="4 - Θέση περιεχομένου"/>
          <p:cNvSpPr>
            <a:spLocks noGrp="1"/>
          </p:cNvSpPr>
          <p:nvPr>
            <p:ph idx="1"/>
          </p:nvPr>
        </p:nvSpPr>
        <p:spPr>
          <a:xfrm>
            <a:off x="285750" y="1643063"/>
            <a:ext cx="6172200" cy="7215187"/>
          </a:xfrm>
        </p:spPr>
        <p:txBody>
          <a:bodyPr/>
          <a:lstStyle/>
          <a:p>
            <a:pPr eaLnBrk="1" hangingPunct="1">
              <a:lnSpc>
                <a:spcPct val="120000"/>
              </a:lnSpc>
              <a:buFont typeface="Arial" charset="0"/>
              <a:buNone/>
            </a:pPr>
            <a:r>
              <a:rPr lang="el-GR" sz="1200" dirty="0" smtClean="0"/>
              <a:t>Στόχοι:                                                                                                                                               </a:t>
            </a:r>
            <a:endParaRPr lang="en-US" sz="1200" dirty="0" smtClean="0"/>
          </a:p>
          <a:p>
            <a:pPr algn="just">
              <a:lnSpc>
                <a:spcPct val="120000"/>
              </a:lnSpc>
              <a:buFont typeface="Calibri" pitchFamily="34" charset="0"/>
              <a:buAutoNum type="arabicPeriod"/>
            </a:pPr>
            <a:r>
              <a:rPr lang="el-GR" sz="1200" dirty="0" smtClean="0"/>
              <a:t>Να  εξοικειωθούν οι  μαθητές  μέσα από την προσομοίωση</a:t>
            </a:r>
            <a:r>
              <a:rPr lang="en-US" sz="1200" dirty="0" smtClean="0"/>
              <a:t> </a:t>
            </a:r>
            <a:r>
              <a:rPr lang="el-GR" sz="1200" dirty="0" smtClean="0"/>
              <a:t>«</a:t>
            </a:r>
            <a:r>
              <a:rPr lang="en-US" sz="1200" dirty="0" err="1" smtClean="0"/>
              <a:t>Travoltage</a:t>
            </a:r>
            <a:r>
              <a:rPr lang="en-US" sz="1200" dirty="0" smtClean="0"/>
              <a:t> - </a:t>
            </a:r>
            <a:r>
              <a:rPr lang="el-GR" sz="1200" dirty="0" smtClean="0"/>
              <a:t>Στατικός ηλεκτρισμός» του  </a:t>
            </a:r>
            <a:r>
              <a:rPr lang="en-US" sz="1200" dirty="0" err="1" smtClean="0"/>
              <a:t>Phet</a:t>
            </a:r>
            <a:r>
              <a:rPr lang="en-US" sz="1200" dirty="0" smtClean="0"/>
              <a:t> Colorado</a:t>
            </a:r>
            <a:r>
              <a:rPr lang="el-GR" sz="1200" dirty="0" smtClean="0"/>
              <a:t>,  με φορτίσεις λόγω τριβής και εκφορτίσεις   καθώς και  με τις έννοιες και τις προϋποθέσεις που σχετίζονται με αυτά τα φαινόμενα.</a:t>
            </a:r>
          </a:p>
          <a:p>
            <a:pPr algn="just" eaLnBrk="1" hangingPunct="1">
              <a:lnSpc>
                <a:spcPct val="120000"/>
              </a:lnSpc>
              <a:buFont typeface="+mj-lt"/>
              <a:buAutoNum type="arabicPeriod"/>
            </a:pPr>
            <a:r>
              <a:rPr lang="el-GR" sz="1200" dirty="0" smtClean="0"/>
              <a:t>Να εξοικειωθούν µε λογισµικό προσομοίωσης στο µ</a:t>
            </a:r>
            <a:r>
              <a:rPr lang="el-GR" sz="1200" dirty="0" err="1" smtClean="0"/>
              <a:t>άθηµα</a:t>
            </a:r>
            <a:r>
              <a:rPr lang="el-GR" sz="1200" dirty="0" smtClean="0"/>
              <a:t> της Φυσικής. </a:t>
            </a:r>
          </a:p>
          <a:p>
            <a:pPr algn="just" eaLnBrk="1" hangingPunct="1">
              <a:lnSpc>
                <a:spcPct val="120000"/>
              </a:lnSpc>
              <a:buNone/>
            </a:pPr>
            <a:r>
              <a:rPr lang="el-GR" sz="1200" dirty="0" smtClean="0"/>
              <a:t>	Προαπαιτούμενες  γνώσεις:  </a:t>
            </a:r>
            <a:r>
              <a:rPr lang="el-GR" sz="1200" dirty="0"/>
              <a:t>Σ</a:t>
            </a:r>
            <a:r>
              <a:rPr lang="el-GR" sz="1200" dirty="0" smtClean="0"/>
              <a:t>τατικός  ηλεκτρισμός</a:t>
            </a:r>
          </a:p>
          <a:p>
            <a:pPr algn="just">
              <a:lnSpc>
                <a:spcPct val="120000"/>
              </a:lnSpc>
              <a:buNone/>
            </a:pPr>
            <a:r>
              <a:rPr lang="el-GR" sz="1200" dirty="0" smtClean="0"/>
              <a:t>	</a:t>
            </a:r>
          </a:p>
          <a:p>
            <a:pPr>
              <a:lnSpc>
                <a:spcPct val="120000"/>
              </a:lnSpc>
            </a:pPr>
            <a:r>
              <a:rPr lang="el-GR" sz="1200" dirty="0" smtClean="0"/>
              <a:t>Μεταβαίνουμε στον </a:t>
            </a:r>
            <a:r>
              <a:rPr lang="el-GR" sz="1200" dirty="0" err="1" smtClean="0"/>
              <a:t>ιστότοπο</a:t>
            </a:r>
            <a:r>
              <a:rPr lang="el-GR" sz="1200" dirty="0" smtClean="0"/>
              <a:t> του </a:t>
            </a:r>
            <a:r>
              <a:rPr lang="en-US" sz="1200" dirty="0" err="1" smtClean="0"/>
              <a:t>Phet</a:t>
            </a:r>
            <a:r>
              <a:rPr lang="en-US" sz="1200" dirty="0" smtClean="0"/>
              <a:t> Colorado</a:t>
            </a:r>
            <a:r>
              <a:rPr lang="el-GR" sz="1200" dirty="0" smtClean="0"/>
              <a:t>: </a:t>
            </a:r>
            <a:r>
              <a:rPr lang="en-US" sz="1200" dirty="0" smtClean="0">
                <a:hlinkClick r:id="rId2"/>
              </a:rPr>
              <a:t>https://phet.colorado.edu/el/simulations/filter?sort=alpha&amp;view=grid</a:t>
            </a:r>
            <a:r>
              <a:rPr lang="el-GR" sz="1200" dirty="0" smtClean="0"/>
              <a:t>                                               και επιλέγουμε την προσομοίωση:</a:t>
            </a:r>
            <a:r>
              <a:rPr lang="en-US" sz="1200" b="1" dirty="0" smtClean="0"/>
              <a:t> </a:t>
            </a:r>
            <a:r>
              <a:rPr lang="en-US" sz="1200" b="1" dirty="0" err="1"/>
              <a:t>Travoltage</a:t>
            </a:r>
            <a:r>
              <a:rPr lang="en-US" sz="1200" b="1" dirty="0"/>
              <a:t> - </a:t>
            </a:r>
            <a:r>
              <a:rPr lang="el-GR" sz="1200" b="1" dirty="0"/>
              <a:t>Στατικός ηλεκτρισμός</a:t>
            </a:r>
          </a:p>
          <a:p>
            <a:pPr>
              <a:lnSpc>
                <a:spcPct val="120000"/>
              </a:lnSpc>
            </a:pPr>
            <a:r>
              <a:rPr lang="en-GB" sz="1200" u="sng" dirty="0" smtClean="0">
                <a:hlinkClick r:id="rId3"/>
              </a:rPr>
              <a:t>https://phet.colorado.edu/sims/html/john-travoltage/latest/john-travoltage_el.html</a:t>
            </a:r>
            <a:r>
              <a:rPr lang="el-GR" sz="1200" u="sng" dirty="0" smtClean="0"/>
              <a:t> </a:t>
            </a:r>
            <a:endParaRPr lang="en-GB" sz="1200" u="sng" dirty="0" smtClean="0"/>
          </a:p>
          <a:p>
            <a:pPr eaLnBrk="1" hangingPunct="1">
              <a:lnSpc>
                <a:spcPct val="120000"/>
              </a:lnSpc>
            </a:pPr>
            <a:endParaRPr lang="en-GB" sz="1200" u="sng" dirty="0" smtClean="0"/>
          </a:p>
          <a:p>
            <a:pPr eaLnBrk="1" hangingPunct="1">
              <a:lnSpc>
                <a:spcPct val="120000"/>
              </a:lnSpc>
            </a:pPr>
            <a:endParaRPr lang="el-GR" sz="1200" u="sng" dirty="0" smtClean="0"/>
          </a:p>
          <a:p>
            <a:pPr eaLnBrk="1" hangingPunct="1">
              <a:lnSpc>
                <a:spcPct val="120000"/>
              </a:lnSpc>
            </a:pPr>
            <a:endParaRPr lang="el-GR" sz="1200" u="sng" dirty="0" smtClean="0"/>
          </a:p>
          <a:p>
            <a:pPr algn="just" eaLnBrk="1" hangingPunct="1">
              <a:lnSpc>
                <a:spcPct val="120000"/>
              </a:lnSpc>
              <a:buFont typeface="Arial" charset="0"/>
              <a:buNone/>
            </a:pPr>
            <a:endParaRPr lang="el-GR" sz="1200" dirty="0" smtClean="0"/>
          </a:p>
          <a:p>
            <a:pPr algn="just" eaLnBrk="1" hangingPunct="1">
              <a:lnSpc>
                <a:spcPct val="120000"/>
              </a:lnSpc>
              <a:buFont typeface="Arial" charset="0"/>
              <a:buNone/>
            </a:pPr>
            <a:endParaRPr lang="el-GR" sz="1200" dirty="0" smtClean="0"/>
          </a:p>
          <a:p>
            <a:pPr algn="just" eaLnBrk="1" hangingPunct="1">
              <a:lnSpc>
                <a:spcPct val="120000"/>
              </a:lnSpc>
              <a:buFont typeface="Arial" charset="0"/>
              <a:buNone/>
            </a:pPr>
            <a:endParaRPr lang="el-GR" sz="1200" dirty="0" smtClean="0"/>
          </a:p>
          <a:p>
            <a:pPr algn="just" eaLnBrk="1" hangingPunct="1">
              <a:lnSpc>
                <a:spcPct val="120000"/>
              </a:lnSpc>
            </a:pPr>
            <a:endParaRPr lang="el-GR" sz="1200" dirty="0" smtClean="0"/>
          </a:p>
          <a:p>
            <a:pPr eaLnBrk="1" hangingPunct="1"/>
            <a:endParaRPr lang="el-GR" sz="1200" dirty="0" smtClean="0"/>
          </a:p>
        </p:txBody>
      </p:sp>
      <p:sp>
        <p:nvSpPr>
          <p:cNvPr id="5" name="4 - Θέση αριθμού διαφάνειας"/>
          <p:cNvSpPr>
            <a:spLocks noGrp="1"/>
          </p:cNvSpPr>
          <p:nvPr>
            <p:ph type="sldNum" sz="quarter" idx="12"/>
          </p:nvPr>
        </p:nvSpPr>
        <p:spPr/>
        <p:txBody>
          <a:bodyPr/>
          <a:lstStyle/>
          <a:p>
            <a:pPr>
              <a:defRPr/>
            </a:pPr>
            <a:fld id="{F6DA90D5-7080-461E-A753-EF004ADC4006}" type="slidenum">
              <a:rPr lang="el-GR" smtClean="0"/>
              <a:pPr>
                <a:defRPr/>
              </a:pPr>
              <a:t>2</a:t>
            </a:fld>
            <a:endParaRPr lang="el-GR"/>
          </a:p>
        </p:txBody>
      </p:sp>
      <p:sp>
        <p:nvSpPr>
          <p:cNvPr id="6" name="5 - Θέση υποσέλιδου"/>
          <p:cNvSpPr>
            <a:spLocks noGrp="1"/>
          </p:cNvSpPr>
          <p:nvPr>
            <p:ph type="ftr" sz="quarter" idx="11"/>
          </p:nvPr>
        </p:nvSpPr>
        <p:spPr/>
        <p:txBody>
          <a:bodyPr/>
          <a:lstStyle/>
          <a:p>
            <a:pPr>
              <a:defRPr/>
            </a:pPr>
            <a:r>
              <a:rPr lang="el-GR"/>
              <a:t>Ματαλλιωτάκη Ειρήνη</a:t>
            </a:r>
          </a:p>
        </p:txBody>
      </p:sp>
      <p:pic>
        <p:nvPicPr>
          <p:cNvPr id="7170" name="Picture 2"/>
          <p:cNvPicPr>
            <a:picLocks noChangeAspect="1" noChangeArrowheads="1"/>
          </p:cNvPicPr>
          <p:nvPr/>
        </p:nvPicPr>
        <p:blipFill>
          <a:blip r:embed="rId4"/>
          <a:srcRect t="13003" b="18028"/>
          <a:stretch>
            <a:fillRect/>
          </a:stretch>
        </p:blipFill>
        <p:spPr bwMode="auto">
          <a:xfrm>
            <a:off x="571480" y="5143504"/>
            <a:ext cx="5654856" cy="2192707"/>
          </a:xfrm>
          <a:prstGeom prst="rect">
            <a:avLst/>
          </a:prstGeom>
          <a:noFill/>
          <a:ln w="9525">
            <a:noFill/>
            <a:miter lim="800000"/>
            <a:headEnd/>
            <a:tailEnd/>
          </a:ln>
          <a:effectLst/>
        </p:spPr>
      </p:pic>
      <p:sp>
        <p:nvSpPr>
          <p:cNvPr id="8" name="7 - TextBox"/>
          <p:cNvSpPr txBox="1"/>
          <p:nvPr/>
        </p:nvSpPr>
        <p:spPr>
          <a:xfrm>
            <a:off x="642918" y="1357290"/>
            <a:ext cx="5715040" cy="276999"/>
          </a:xfrm>
          <a:prstGeom prst="rect">
            <a:avLst/>
          </a:prstGeom>
          <a:noFill/>
        </p:spPr>
        <p:txBody>
          <a:bodyPr wrap="square" rtlCol="0">
            <a:spAutoFit/>
          </a:bodyPr>
          <a:lstStyle/>
          <a:p>
            <a:r>
              <a:rPr lang="el-GR" sz="1200" dirty="0" smtClean="0">
                <a:latin typeface="Calibri" pitchFamily="34" charset="0"/>
                <a:cs typeface="Calibri" pitchFamily="34" charset="0"/>
              </a:rPr>
              <a:t>Η εργασία αυτή έγινε στο πλαίσιο της συνεργασίας μου με το 1</a:t>
            </a:r>
            <a:r>
              <a:rPr lang="el-GR" sz="1200" baseline="30000" dirty="0" smtClean="0">
                <a:latin typeface="Calibri" pitchFamily="34" charset="0"/>
                <a:cs typeface="Calibri" pitchFamily="34" charset="0"/>
              </a:rPr>
              <a:t>ο</a:t>
            </a:r>
            <a:r>
              <a:rPr lang="el-GR" sz="1200" dirty="0" smtClean="0">
                <a:latin typeface="Calibri" pitchFamily="34" charset="0"/>
                <a:cs typeface="Calibri" pitchFamily="34" charset="0"/>
              </a:rPr>
              <a:t> και 2</a:t>
            </a:r>
            <a:r>
              <a:rPr lang="el-GR" sz="1200" baseline="30000" dirty="0" smtClean="0">
                <a:latin typeface="Calibri" pitchFamily="34" charset="0"/>
                <a:cs typeface="Calibri" pitchFamily="34" charset="0"/>
              </a:rPr>
              <a:t>ο</a:t>
            </a:r>
            <a:r>
              <a:rPr lang="el-GR" sz="1200" dirty="0" smtClean="0">
                <a:latin typeface="Calibri" pitchFamily="34" charset="0"/>
                <a:cs typeface="Calibri" pitchFamily="34" charset="0"/>
              </a:rPr>
              <a:t> ΕΚΦΕ ΗΡΑΚΛΕΙΟΥ</a:t>
            </a:r>
            <a:endParaRPr lang="el-GR" sz="1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Φόρτιση αντικειμένων</a:t>
            </a:r>
            <a:br>
              <a:rPr lang="el-GR" sz="3600" dirty="0" smtClean="0"/>
            </a:br>
            <a:r>
              <a:rPr lang="el-GR" sz="3600" dirty="0" smtClean="0"/>
              <a:t>Στατικός ηλεκτρισμός</a:t>
            </a:r>
            <a:endParaRPr lang="el-GR" sz="3600" dirty="0"/>
          </a:p>
        </p:txBody>
      </p:sp>
      <p:sp>
        <p:nvSpPr>
          <p:cNvPr id="3" name="2 - Θέση περιεχομένου"/>
          <p:cNvSpPr>
            <a:spLocks noGrp="1"/>
          </p:cNvSpPr>
          <p:nvPr>
            <p:ph idx="1"/>
          </p:nvPr>
        </p:nvSpPr>
        <p:spPr/>
        <p:txBody>
          <a:bodyPr>
            <a:normAutofit/>
          </a:bodyPr>
          <a:lstStyle/>
          <a:p>
            <a:pPr algn="just"/>
            <a:r>
              <a:rPr lang="el-GR" sz="1200" dirty="0" smtClean="0"/>
              <a:t>Για να φορτιστεί ένα αντικείμενο θα πρέπει να χάσει ή να πάρει ηλεκτρόνια. Τα φορτία  που μεταφέρονται από ένα σώμα  σε ένα άλλο είναι τα ηλεκτρόνια και όχι τα πρωτόνια,  τα οποία βρίσκονται στον πυρήνα των ατόμων  και συγκρατούνται εκεί με ισχυρές δυνάμεις.  </a:t>
            </a:r>
          </a:p>
          <a:p>
            <a:pPr algn="just"/>
            <a:r>
              <a:rPr lang="el-GR" sz="1200" dirty="0" smtClean="0"/>
              <a:t>Η μεταφορά των ηλεκτρονίων γίνεται είτε με απλή επαφή είτε με τριβή (ένας τρίτος τρόπος είναι η επαγωγή που είναι φόρτιση από απόσταση). Στη συγκεκριμένη προσομοίωση θα ασχοληθούμε  με τη φόρτιση με τριβή.</a:t>
            </a:r>
          </a:p>
          <a:p>
            <a:pPr algn="just"/>
            <a:r>
              <a:rPr lang="el-GR" sz="1200" dirty="0" smtClean="0"/>
              <a:t>Πολύ συχνά στην καθημερινότητά μας φορτιζόμαστε με τριβή  και …αποφορτιζόμαστε νοιώθοντας μια ενόχληση (τινάγματα και ελαφρύ πόνο). Κατά την εκφόρτιση,  αν αυτή γίνεται πολύ γρήγορα  δημιουργούνται σπινθήρες, «μικροί κεραυνοί». Μπορεί καθώς  βγάζουμε μία μπλούζα   να νοιώσουμε  ότι </a:t>
            </a:r>
            <a:r>
              <a:rPr lang="el-GR" sz="1200" dirty="0"/>
              <a:t> </a:t>
            </a:r>
            <a:r>
              <a:rPr lang="el-GR" sz="1200" dirty="0" smtClean="0"/>
              <a:t>κολλάει πάνω μας, να νοιώσουμε  ένα  μυρμήγκιασμα  στο σώμα μας, κάτι σαν μικρά τσιμπήματα.  Ταυτόχρονα  ακούμε   τρίξιμο και αν είμαστε στο σκοτάδι μπορούμε να δούμε τους σπινθήρες που παράγονται.  Το ίδιο μπορεί να μας συμβεί   όταν  σύρουμε τα πόδια μας σε ένα χαλί, όταν  τρίβουμε το χέρι μας σε μία  κουβέρτα, όταν  κάνουμε τσουλήθρα ή όταν  πάμε να ακουμπήσουμε το  μεταλλικό πόμολο μιας πόρτας. Ακόμη μπορεί να νοιώσουμε   «ηλεκτροπληξία»  βγαίνοντας από το αυτοκίνητο  και κρατιόμαστε  από τη μεταλλική πόρτα.  </a:t>
            </a:r>
            <a:r>
              <a:rPr lang="el-GR" sz="1200" b="1" dirty="0" smtClean="0"/>
              <a:t>Όσο πιο γρήγορα γίνεται  η εκφόρτιση   τόσο πιο έντονη είναι η ενόχληση που θα νοιώσουμε. </a:t>
            </a:r>
            <a:r>
              <a:rPr lang="el-GR" sz="1200" dirty="0" smtClean="0"/>
              <a:t>Αυτό συμβαίνει γιατί  γίνεται μεταφορά ηλεκτρονίων ανάμεσα  στα δύο  σώματα. </a:t>
            </a:r>
          </a:p>
          <a:p>
            <a:r>
              <a:rPr lang="el-GR" sz="1200" dirty="0" smtClean="0"/>
              <a:t>Κατά την εκφόρτιση τα τινάγματα τα νοιώθουμε </a:t>
            </a:r>
            <a:r>
              <a:rPr lang="el-GR" sz="1200" dirty="0"/>
              <a:t> </a:t>
            </a:r>
            <a:r>
              <a:rPr lang="el-GR" sz="1200" dirty="0" smtClean="0"/>
              <a:t>γιατί συσπώνται οι μυς μας και τον πόνο  τον νοιώθουμε γιατί καθώς αποφορτιζόμαστε διεγείρονται οι νευρικές απολήξεις που είναι ευαίσθητες στον πόνο. </a:t>
            </a:r>
          </a:p>
          <a:p>
            <a:endParaRPr lang="el-GR" sz="1200" dirty="0"/>
          </a:p>
        </p:txBody>
      </p:sp>
      <p:sp>
        <p:nvSpPr>
          <p:cNvPr id="4" name="3 - Θέση αριθμού διαφάνειας"/>
          <p:cNvSpPr>
            <a:spLocks noGrp="1"/>
          </p:cNvSpPr>
          <p:nvPr>
            <p:ph type="sldNum" sz="quarter" idx="12"/>
          </p:nvPr>
        </p:nvSpPr>
        <p:spPr/>
        <p:txBody>
          <a:bodyPr/>
          <a:lstStyle/>
          <a:p>
            <a:fld id="{E55BF4FE-26FE-4757-95F8-C976CF0AC1E2}" type="slidenum">
              <a:rPr lang="el-GR" smtClean="0"/>
              <a:pPr/>
              <a:t>3</a:t>
            </a:fld>
            <a:endParaRPr lang="el-GR"/>
          </a:p>
        </p:txBody>
      </p:sp>
      <p:sp>
        <p:nvSpPr>
          <p:cNvPr id="5" name="4 - Θέση υποσέλιδου"/>
          <p:cNvSpPr>
            <a:spLocks noGrp="1"/>
          </p:cNvSpPr>
          <p:nvPr>
            <p:ph type="ftr" sz="quarter" idx="11"/>
          </p:nvPr>
        </p:nvSpPr>
        <p:spPr/>
        <p:txBody>
          <a:bodyPr/>
          <a:lstStyle/>
          <a:p>
            <a:r>
              <a:rPr lang="el-GR" smtClean="0"/>
              <a:t>Ματαλλιωτάκη Ειρήνη</a:t>
            </a: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80" y="785786"/>
            <a:ext cx="5457820" cy="500034"/>
          </a:xfrm>
        </p:spPr>
        <p:txBody>
          <a:bodyPr>
            <a:noAutofit/>
          </a:bodyPr>
          <a:lstStyle/>
          <a:p>
            <a:r>
              <a:rPr lang="el-GR" sz="3200" dirty="0" smtClean="0"/>
              <a:t>Πληροφορίες  από το </a:t>
            </a:r>
            <a:r>
              <a:rPr lang="en-GB" sz="3200" dirty="0" err="1" smtClean="0"/>
              <a:t>phet</a:t>
            </a:r>
            <a:r>
              <a:rPr lang="el-GR" sz="3200" dirty="0" smtClean="0"/>
              <a:t> σχετικές με την προσομοίωση</a:t>
            </a:r>
            <a:endParaRPr lang="el-GR" sz="3200" dirty="0"/>
          </a:p>
        </p:txBody>
      </p:sp>
      <p:sp>
        <p:nvSpPr>
          <p:cNvPr id="3" name="2 - Θέση περιεχομένου"/>
          <p:cNvSpPr>
            <a:spLocks noGrp="1"/>
          </p:cNvSpPr>
          <p:nvPr>
            <p:ph idx="1"/>
          </p:nvPr>
        </p:nvSpPr>
        <p:spPr>
          <a:xfrm>
            <a:off x="285728" y="2000232"/>
            <a:ext cx="3729042" cy="6357982"/>
          </a:xfrm>
        </p:spPr>
        <p:txBody>
          <a:bodyPr>
            <a:noAutofit/>
          </a:bodyPr>
          <a:lstStyle/>
          <a:p>
            <a:pPr algn="just"/>
            <a:endParaRPr lang="el-GR" sz="1200" dirty="0" smtClean="0"/>
          </a:p>
          <a:p>
            <a:pPr algn="just">
              <a:buNone/>
            </a:pPr>
            <a:r>
              <a:rPr lang="el-GR" sz="1200" dirty="0" smtClean="0"/>
              <a:t>	Στην προσομοίωση αυτή θα  μελετήσουμε  παίζοντας, τις φορτίσεις  και τις  εκφορτίσεις  του …Τραβόλτα  καθώς τρίβει το πόδι του σε ένα χαλί  και  πλησιάζει το χέρι του στο πόμολο της πόρτας.</a:t>
            </a:r>
            <a:endParaRPr lang="el-GR" sz="1200" dirty="0"/>
          </a:p>
          <a:p>
            <a:pPr algn="just">
              <a:buNone/>
            </a:pPr>
            <a:r>
              <a:rPr lang="el-GR" sz="1200" b="1" dirty="0" smtClean="0"/>
              <a:t>	</a:t>
            </a:r>
          </a:p>
          <a:p>
            <a:pPr algn="just"/>
            <a:r>
              <a:rPr lang="el-GR" sz="1200" dirty="0" smtClean="0"/>
              <a:t>Κάθε </a:t>
            </a:r>
            <a:r>
              <a:rPr lang="el-GR" sz="1200" dirty="0"/>
              <a:t>απεικονιζόμενο </a:t>
            </a:r>
            <a:r>
              <a:rPr lang="el-GR" sz="1200" dirty="0" smtClean="0"/>
              <a:t>ηλεκτρόνιο στο  μοντέλο αντιπροσωπεύει στην πραγματικότητα  δισεκατομμύρια  ηλεκτρόνια.</a:t>
            </a:r>
          </a:p>
          <a:p>
            <a:endParaRPr lang="el-GR" sz="1200" dirty="0" smtClean="0"/>
          </a:p>
          <a:p>
            <a:endParaRPr lang="el-GR" sz="1200" dirty="0"/>
          </a:p>
          <a:p>
            <a:pPr>
              <a:buNone/>
            </a:pPr>
            <a:endParaRPr lang="el-GR" sz="1200" dirty="0"/>
          </a:p>
          <a:p>
            <a:pPr algn="just"/>
            <a:r>
              <a:rPr lang="el-GR" sz="1200" dirty="0" smtClean="0"/>
              <a:t>Ο Τραβόλτα </a:t>
            </a:r>
            <a:r>
              <a:rPr lang="el-GR" sz="1200" dirty="0"/>
              <a:t>μπορεί να </a:t>
            </a:r>
            <a:r>
              <a:rPr lang="el-GR" sz="1200" dirty="0" smtClean="0"/>
              <a:t>δεχτεί  </a:t>
            </a:r>
            <a:r>
              <a:rPr lang="el-GR" sz="1200" dirty="0"/>
              <a:t>σοκ </a:t>
            </a:r>
            <a:r>
              <a:rPr lang="el-GR" sz="1200" dirty="0" smtClean="0"/>
              <a:t>κατά  την εκφόρτιση καθώς ακουμπάει  </a:t>
            </a:r>
            <a:r>
              <a:rPr lang="el-GR" sz="1200" dirty="0"/>
              <a:t>το </a:t>
            </a:r>
            <a:r>
              <a:rPr lang="el-GR" sz="1200" dirty="0" smtClean="0"/>
              <a:t>πόμολο  </a:t>
            </a:r>
            <a:r>
              <a:rPr lang="el-GR" sz="1200" dirty="0"/>
              <a:t>της πόρτας σε απόσταση πολύ μεγαλύτερη από ό, τι είναι συνήθως δυνατό. </a:t>
            </a:r>
            <a:endParaRPr lang="el-GR" sz="1200" dirty="0" smtClean="0"/>
          </a:p>
          <a:p>
            <a:endParaRPr lang="el-GR" sz="1200" dirty="0"/>
          </a:p>
          <a:p>
            <a:endParaRPr lang="el-GR" sz="1200" dirty="0" smtClean="0"/>
          </a:p>
          <a:p>
            <a:endParaRPr lang="el-GR" sz="1200" dirty="0"/>
          </a:p>
          <a:p>
            <a:endParaRPr lang="el-GR" sz="1200" dirty="0" smtClean="0"/>
          </a:p>
          <a:p>
            <a:pPr>
              <a:buNone/>
            </a:pPr>
            <a:endParaRPr lang="el-GR" sz="1200" dirty="0" smtClean="0"/>
          </a:p>
          <a:p>
            <a:pPr>
              <a:buNone/>
            </a:pPr>
            <a:endParaRPr lang="el-GR" sz="1200" dirty="0" smtClean="0"/>
          </a:p>
          <a:p>
            <a:pPr algn="just"/>
            <a:r>
              <a:rPr lang="el-GR" sz="1200" dirty="0" smtClean="0"/>
              <a:t>Για </a:t>
            </a:r>
            <a:r>
              <a:rPr lang="el-GR" sz="1200" dirty="0"/>
              <a:t>σκοπούς οπτικοποίησης, ο χρόνος εκφόρτισης έχει γίνει μεγαλύτερος από ό, τι στην πραγματικότητα</a:t>
            </a:r>
            <a:r>
              <a:rPr lang="el-GR" sz="1200" dirty="0" smtClean="0"/>
              <a:t>.</a:t>
            </a:r>
          </a:p>
          <a:p>
            <a:pPr algn="just">
              <a:buNone/>
            </a:pPr>
            <a:r>
              <a:rPr lang="el-GR" sz="1200" dirty="0" smtClean="0"/>
              <a:t> </a:t>
            </a:r>
          </a:p>
          <a:p>
            <a:pPr algn="just"/>
            <a:r>
              <a:rPr lang="el-GR" sz="1200" dirty="0" smtClean="0"/>
              <a:t>Λόγω </a:t>
            </a:r>
            <a:r>
              <a:rPr lang="el-GR" sz="1200" dirty="0"/>
              <a:t>του μεγάλου χρόνου εκφόρτισης που απεικονίζεται στην προσομοίωση, μια συνεχής εκφόρτιση είναι δυνατή </a:t>
            </a:r>
            <a:r>
              <a:rPr lang="el-GR" sz="1200" dirty="0" smtClean="0"/>
              <a:t>αν το </a:t>
            </a:r>
            <a:r>
              <a:rPr lang="el-GR" sz="1200" dirty="0"/>
              <a:t>πόδι </a:t>
            </a:r>
            <a:r>
              <a:rPr lang="el-GR" sz="1200" dirty="0" smtClean="0"/>
              <a:t>του Τραβόλτα τρίβεται </a:t>
            </a:r>
            <a:r>
              <a:rPr lang="el-GR" sz="1200" dirty="0"/>
              <a:t>συνεχώς στο χαλί. </a:t>
            </a:r>
          </a:p>
          <a:p>
            <a:pPr algn="just">
              <a:buNone/>
            </a:pPr>
            <a:endParaRPr lang="el-GR" sz="1200" dirty="0"/>
          </a:p>
          <a:p>
            <a:endParaRPr lang="el-GR" sz="1200" dirty="0"/>
          </a:p>
        </p:txBody>
      </p:sp>
      <p:pic>
        <p:nvPicPr>
          <p:cNvPr id="3074" name="Picture 2"/>
          <p:cNvPicPr>
            <a:picLocks noChangeAspect="1" noChangeArrowheads="1"/>
          </p:cNvPicPr>
          <p:nvPr/>
        </p:nvPicPr>
        <p:blipFill>
          <a:blip r:embed="rId2"/>
          <a:srcRect l="47080" t="17344" r="33292" b="39433"/>
          <a:stretch>
            <a:fillRect/>
          </a:stretch>
        </p:blipFill>
        <p:spPr bwMode="auto">
          <a:xfrm>
            <a:off x="4214818" y="4357686"/>
            <a:ext cx="1357322" cy="168049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46525" t="21101" r="39603" b="45964"/>
          <a:stretch>
            <a:fillRect/>
          </a:stretch>
        </p:blipFill>
        <p:spPr bwMode="auto">
          <a:xfrm>
            <a:off x="4214818" y="2285984"/>
            <a:ext cx="1357322" cy="1811783"/>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l="37753" t="16255" r="32259" b="11901"/>
          <a:stretch>
            <a:fillRect/>
          </a:stretch>
        </p:blipFill>
        <p:spPr bwMode="auto">
          <a:xfrm>
            <a:off x="4214818" y="6215074"/>
            <a:ext cx="1285884" cy="1732006"/>
          </a:xfrm>
          <a:prstGeom prst="rect">
            <a:avLst/>
          </a:prstGeom>
          <a:noFill/>
          <a:ln w="9525">
            <a:noFill/>
            <a:miter lim="800000"/>
            <a:headEnd/>
            <a:tailEnd/>
          </a:ln>
          <a:effectLst/>
        </p:spPr>
      </p:pic>
      <p:sp>
        <p:nvSpPr>
          <p:cNvPr id="7" name="6 - Θέση αριθμού διαφάνειας"/>
          <p:cNvSpPr>
            <a:spLocks noGrp="1"/>
          </p:cNvSpPr>
          <p:nvPr>
            <p:ph type="sldNum" sz="quarter" idx="12"/>
          </p:nvPr>
        </p:nvSpPr>
        <p:spPr/>
        <p:txBody>
          <a:bodyPr/>
          <a:lstStyle/>
          <a:p>
            <a:fld id="{E55BF4FE-26FE-4757-95F8-C976CF0AC1E2}" type="slidenum">
              <a:rPr lang="el-GR" smtClean="0"/>
              <a:pPr/>
              <a:t>4</a:t>
            </a:fld>
            <a:endParaRPr lang="el-GR"/>
          </a:p>
        </p:txBody>
      </p:sp>
      <p:sp>
        <p:nvSpPr>
          <p:cNvPr id="8" name="7 - Θέση υποσέλιδου"/>
          <p:cNvSpPr>
            <a:spLocks noGrp="1"/>
          </p:cNvSpPr>
          <p:nvPr>
            <p:ph type="ftr" sz="quarter" idx="11"/>
          </p:nvPr>
        </p:nvSpPr>
        <p:spPr/>
        <p:txBody>
          <a:bodyPr/>
          <a:lstStyle/>
          <a:p>
            <a:r>
              <a:rPr lang="el-GR" smtClean="0"/>
              <a:t>Ματαλλιωτάκη Ειρήνη</a:t>
            </a:r>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42900" y="366184"/>
            <a:ext cx="6172200" cy="633916"/>
          </a:xfrm>
        </p:spPr>
        <p:txBody>
          <a:bodyPr>
            <a:normAutofit/>
          </a:bodyPr>
          <a:lstStyle/>
          <a:p>
            <a:r>
              <a:rPr lang="el-GR" sz="3200" dirty="0" smtClean="0"/>
              <a:t>Φορτίσεις - εκφορτίσεις</a:t>
            </a:r>
            <a:endParaRPr lang="el-GR" sz="3200" dirty="0"/>
          </a:p>
        </p:txBody>
      </p:sp>
      <p:sp>
        <p:nvSpPr>
          <p:cNvPr id="3" name="2 - Θέση περιεχομένου"/>
          <p:cNvSpPr>
            <a:spLocks noGrp="1"/>
          </p:cNvSpPr>
          <p:nvPr>
            <p:ph idx="1"/>
          </p:nvPr>
        </p:nvSpPr>
        <p:spPr>
          <a:xfrm>
            <a:off x="285728" y="1214414"/>
            <a:ext cx="6172200" cy="7429552"/>
          </a:xfrm>
        </p:spPr>
        <p:txBody>
          <a:bodyPr>
            <a:noAutofit/>
          </a:bodyPr>
          <a:lstStyle/>
          <a:p>
            <a:r>
              <a:rPr lang="el-GR" sz="1200" dirty="0" smtClean="0"/>
              <a:t>Κράτησε το χέρι του Τραβόλτα  αρκετά  μακριά  απ το πόμολο. Κίνησε  το πόδι του  πάνω κάτω  στο χαλί  4-5  φορές.</a:t>
            </a:r>
          </a:p>
          <a:p>
            <a:endParaRPr lang="el-GR" sz="1200" dirty="0" smtClean="0"/>
          </a:p>
          <a:p>
            <a:endParaRPr lang="el-GR" sz="1200" dirty="0"/>
          </a:p>
          <a:p>
            <a:endParaRPr lang="el-GR" sz="1200" dirty="0" smtClean="0"/>
          </a:p>
          <a:p>
            <a:endParaRPr lang="el-GR" sz="1200" dirty="0"/>
          </a:p>
          <a:p>
            <a:endParaRPr lang="el-GR" sz="1200" dirty="0" smtClean="0"/>
          </a:p>
          <a:p>
            <a:endParaRPr lang="el-GR" sz="1200" dirty="0"/>
          </a:p>
          <a:p>
            <a:endParaRPr lang="el-GR" sz="1200" dirty="0" smtClean="0"/>
          </a:p>
          <a:p>
            <a:endParaRPr lang="el-GR" sz="1200" dirty="0" smtClean="0"/>
          </a:p>
          <a:p>
            <a:r>
              <a:rPr lang="el-GR" sz="1200" dirty="0" smtClean="0"/>
              <a:t> Τι παρατηρείς;  </a:t>
            </a:r>
          </a:p>
          <a:p>
            <a:endParaRPr lang="el-GR" sz="1200" dirty="0" smtClean="0"/>
          </a:p>
          <a:p>
            <a:r>
              <a:rPr lang="el-GR" sz="1200" dirty="0" smtClean="0"/>
              <a:t>Τι  έπαθε  ο  Τραβόλτα;</a:t>
            </a:r>
          </a:p>
          <a:p>
            <a:r>
              <a:rPr lang="el-GR" sz="1200" dirty="0" smtClean="0"/>
              <a:t>Η φόρτιση έγινε με επαφή ή με τριβή;</a:t>
            </a:r>
          </a:p>
          <a:p>
            <a:r>
              <a:rPr lang="el-GR" sz="1200" dirty="0" smtClean="0"/>
              <a:t>Τα φορτία  αυτά  δημιουργήθηκαν κατά την τριβή;  Τι είδους φορτία είναι;</a:t>
            </a:r>
          </a:p>
          <a:p>
            <a:endParaRPr lang="el-GR" sz="1200" dirty="0"/>
          </a:p>
          <a:p>
            <a:pPr algn="just"/>
            <a:endParaRPr lang="el-GR" sz="1200" dirty="0" smtClean="0"/>
          </a:p>
          <a:p>
            <a:pPr algn="just"/>
            <a:r>
              <a:rPr lang="el-GR" sz="1200" dirty="0" smtClean="0"/>
              <a:t>Τι συμβαίνει με  τα ηλεκτρόνια μέσα στο σώμα του Τραβόλτα κινούνται και απλώνονται  ή μένουν ακίνητα; Γιατί;</a:t>
            </a:r>
          </a:p>
          <a:p>
            <a:pPr>
              <a:buNone/>
            </a:pPr>
            <a:endParaRPr lang="el-GR" sz="1200" dirty="0" smtClean="0"/>
          </a:p>
          <a:p>
            <a:endParaRPr lang="el-GR" sz="1200" dirty="0" smtClean="0"/>
          </a:p>
          <a:p>
            <a:pPr algn="just"/>
            <a:r>
              <a:rPr lang="el-GR" sz="1200" dirty="0" smtClean="0"/>
              <a:t>Μετακίνησε  τώρα το χέρι του σε διάφορες θέσεις  μακριά  όμως από το πόμολο της πόρτας και μετά πλησίασέ το </a:t>
            </a:r>
            <a:r>
              <a:rPr lang="el-GR" sz="1200" dirty="0" err="1" smtClean="0"/>
              <a:t>σ΄αυτό</a:t>
            </a:r>
            <a:r>
              <a:rPr lang="el-GR" sz="1200" dirty="0" smtClean="0"/>
              <a:t>. Τι παρατηρείς  σε κάθε περίπτωση;</a:t>
            </a:r>
          </a:p>
          <a:p>
            <a:endParaRPr lang="el-GR" sz="1200" dirty="0" smtClean="0"/>
          </a:p>
          <a:p>
            <a:endParaRPr lang="el-GR" sz="1200" dirty="0" smtClean="0"/>
          </a:p>
          <a:p>
            <a:r>
              <a:rPr lang="el-GR" sz="1200" dirty="0" smtClean="0"/>
              <a:t>Πώς ονομάζεται αυτό και </a:t>
            </a:r>
            <a:r>
              <a:rPr lang="el-GR" sz="1200" dirty="0"/>
              <a:t>γ</a:t>
            </a:r>
            <a:r>
              <a:rPr lang="el-GR" sz="1200" dirty="0" smtClean="0"/>
              <a:t>ιατί συμβαίνει  η εκφόρτιση στο πόμολο και όχι στον αέρα;</a:t>
            </a:r>
          </a:p>
          <a:p>
            <a:pPr>
              <a:buNone/>
            </a:pPr>
            <a:endParaRPr lang="el-GR" sz="1200" dirty="0" smtClean="0"/>
          </a:p>
          <a:p>
            <a:endParaRPr lang="el-GR" sz="1200" dirty="0"/>
          </a:p>
          <a:p>
            <a:r>
              <a:rPr lang="el-GR" sz="1200" dirty="0" smtClean="0"/>
              <a:t>Γιατί  ο Τραβόλτα κάνει </a:t>
            </a:r>
            <a:r>
              <a:rPr lang="el-GR" sz="1200" dirty="0" err="1" smtClean="0"/>
              <a:t>άουτς</a:t>
            </a:r>
            <a:r>
              <a:rPr lang="el-GR" sz="1200" dirty="0" smtClean="0"/>
              <a:t>;</a:t>
            </a:r>
          </a:p>
          <a:p>
            <a:endParaRPr lang="el-GR" sz="1200" dirty="0"/>
          </a:p>
          <a:p>
            <a:endParaRPr lang="el-GR" sz="1200" dirty="0" smtClean="0"/>
          </a:p>
          <a:p>
            <a:r>
              <a:rPr lang="el-GR" sz="1200" dirty="0" smtClean="0"/>
              <a:t>Που οφείλεται το τρίξιμο που ακούγεται;</a:t>
            </a:r>
          </a:p>
          <a:p>
            <a:endParaRPr lang="el-GR" sz="1200" dirty="0"/>
          </a:p>
          <a:p>
            <a:endParaRPr lang="el-GR" sz="1200" dirty="0" smtClean="0"/>
          </a:p>
          <a:p>
            <a:endParaRPr lang="el-GR" sz="1200" dirty="0"/>
          </a:p>
        </p:txBody>
      </p:sp>
      <p:pic>
        <p:nvPicPr>
          <p:cNvPr id="4098" name="Picture 2">
            <a:hlinkClick r:id="rId2"/>
          </p:cNvPr>
          <p:cNvPicPr>
            <a:picLocks noChangeAspect="1" noChangeArrowheads="1"/>
          </p:cNvPicPr>
          <p:nvPr/>
        </p:nvPicPr>
        <p:blipFill>
          <a:blip r:embed="rId3" cstate="print"/>
          <a:srcRect l="13464" t="14078" r="16156" b="9724"/>
          <a:stretch>
            <a:fillRect/>
          </a:stretch>
        </p:blipFill>
        <p:spPr bwMode="auto">
          <a:xfrm>
            <a:off x="3500438" y="1500166"/>
            <a:ext cx="2714644" cy="1652392"/>
          </a:xfrm>
          <a:prstGeom prst="rect">
            <a:avLst/>
          </a:prstGeom>
          <a:noFill/>
          <a:ln w="9525">
            <a:noFill/>
            <a:miter lim="800000"/>
            <a:headEnd/>
            <a:tailEnd/>
          </a:ln>
          <a:effectLst/>
        </p:spPr>
      </p:pic>
      <p:cxnSp>
        <p:nvCxnSpPr>
          <p:cNvPr id="6" name="5 - Ευθεία γραμμή σύνδεσης"/>
          <p:cNvCxnSpPr/>
          <p:nvPr/>
        </p:nvCxnSpPr>
        <p:spPr>
          <a:xfrm>
            <a:off x="785794" y="3786182"/>
            <a:ext cx="57150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 Ευθεία γραμμή σύνδεσης"/>
          <p:cNvCxnSpPr/>
          <p:nvPr/>
        </p:nvCxnSpPr>
        <p:spPr>
          <a:xfrm>
            <a:off x="785794" y="5500694"/>
            <a:ext cx="57150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a:off x="1785926" y="3571868"/>
            <a:ext cx="47149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 Ευθεία γραμμή σύνδεσης"/>
          <p:cNvCxnSpPr/>
          <p:nvPr/>
        </p:nvCxnSpPr>
        <p:spPr>
          <a:xfrm>
            <a:off x="785794" y="6572264"/>
            <a:ext cx="57150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a:off x="785794" y="6357950"/>
            <a:ext cx="57150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p:nvPr/>
        </p:nvCxnSpPr>
        <p:spPr>
          <a:xfrm>
            <a:off x="785794" y="7000892"/>
            <a:ext cx="57150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49 - Ευθεία γραμμή σύνδεσης"/>
          <p:cNvCxnSpPr/>
          <p:nvPr/>
        </p:nvCxnSpPr>
        <p:spPr>
          <a:xfrm>
            <a:off x="785794" y="7215206"/>
            <a:ext cx="57150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65 - Ευθεία γραμμή σύνδεσης"/>
          <p:cNvCxnSpPr/>
          <p:nvPr/>
        </p:nvCxnSpPr>
        <p:spPr>
          <a:xfrm>
            <a:off x="2214554" y="5286380"/>
            <a:ext cx="42862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69 - Ευθεία γραμμή σύνδεσης"/>
          <p:cNvCxnSpPr/>
          <p:nvPr/>
        </p:nvCxnSpPr>
        <p:spPr>
          <a:xfrm>
            <a:off x="714356" y="4857752"/>
            <a:ext cx="578647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75 - Ευθεία γραμμή σύνδεσης"/>
          <p:cNvCxnSpPr/>
          <p:nvPr/>
        </p:nvCxnSpPr>
        <p:spPr>
          <a:xfrm>
            <a:off x="2285992" y="4000496"/>
            <a:ext cx="42148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93 - Ευθεία γραμμή σύνδεσης"/>
          <p:cNvCxnSpPr/>
          <p:nvPr/>
        </p:nvCxnSpPr>
        <p:spPr>
          <a:xfrm>
            <a:off x="714356" y="4643438"/>
            <a:ext cx="578647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95 - Ευθεία γραμμή σύνδεσης"/>
          <p:cNvCxnSpPr/>
          <p:nvPr/>
        </p:nvCxnSpPr>
        <p:spPr>
          <a:xfrm>
            <a:off x="3143248" y="4214810"/>
            <a:ext cx="335758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111 - Ευθεία γραμμή σύνδεσης"/>
          <p:cNvCxnSpPr/>
          <p:nvPr/>
        </p:nvCxnSpPr>
        <p:spPr>
          <a:xfrm>
            <a:off x="785794" y="5715008"/>
            <a:ext cx="57150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115 - Ευθεία γραμμή σύνδεσης"/>
          <p:cNvCxnSpPr/>
          <p:nvPr/>
        </p:nvCxnSpPr>
        <p:spPr>
          <a:xfrm>
            <a:off x="785794" y="7643834"/>
            <a:ext cx="57150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116 - Ευθεία γραμμή σύνδεσης"/>
          <p:cNvCxnSpPr/>
          <p:nvPr/>
        </p:nvCxnSpPr>
        <p:spPr>
          <a:xfrm>
            <a:off x="2643182" y="7429520"/>
            <a:ext cx="38576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119 - Ευθεία γραμμή σύνδεσης"/>
          <p:cNvCxnSpPr/>
          <p:nvPr/>
        </p:nvCxnSpPr>
        <p:spPr>
          <a:xfrm>
            <a:off x="785794" y="7858148"/>
            <a:ext cx="57150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120 - Ευθεία γραμμή σύνδεσης"/>
          <p:cNvCxnSpPr/>
          <p:nvPr/>
        </p:nvCxnSpPr>
        <p:spPr>
          <a:xfrm>
            <a:off x="714356" y="8358214"/>
            <a:ext cx="57150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123 - Ευθεία γραμμή σύνδεσης"/>
          <p:cNvCxnSpPr/>
          <p:nvPr/>
        </p:nvCxnSpPr>
        <p:spPr>
          <a:xfrm>
            <a:off x="714356" y="8643966"/>
            <a:ext cx="57150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124 - Ευθεία γραμμή σύνδεσης"/>
          <p:cNvCxnSpPr/>
          <p:nvPr/>
        </p:nvCxnSpPr>
        <p:spPr>
          <a:xfrm>
            <a:off x="3357562" y="8072462"/>
            <a:ext cx="314327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 name="24 - Θέση αριθμού διαφάνειας"/>
          <p:cNvSpPr>
            <a:spLocks noGrp="1"/>
          </p:cNvSpPr>
          <p:nvPr>
            <p:ph type="sldNum" sz="quarter" idx="12"/>
          </p:nvPr>
        </p:nvSpPr>
        <p:spPr/>
        <p:txBody>
          <a:bodyPr/>
          <a:lstStyle/>
          <a:p>
            <a:fld id="{E55BF4FE-26FE-4757-95F8-C976CF0AC1E2}" type="slidenum">
              <a:rPr lang="el-GR" smtClean="0"/>
              <a:pPr/>
              <a:t>5</a:t>
            </a:fld>
            <a:endParaRPr lang="el-GR"/>
          </a:p>
        </p:txBody>
      </p:sp>
      <p:sp>
        <p:nvSpPr>
          <p:cNvPr id="26" name="25 - Θέση υποσέλιδου"/>
          <p:cNvSpPr>
            <a:spLocks noGrp="1"/>
          </p:cNvSpPr>
          <p:nvPr>
            <p:ph type="ftr" sz="quarter" idx="11"/>
          </p:nvPr>
        </p:nvSpPr>
        <p:spPr/>
        <p:txBody>
          <a:bodyPr/>
          <a:lstStyle/>
          <a:p>
            <a:r>
              <a:rPr lang="el-GR" smtClean="0"/>
              <a:t>Ματαλλιωτάκη Ειρήνη</a:t>
            </a: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357166" y="2000232"/>
            <a:ext cx="6172200" cy="6296051"/>
          </a:xfrm>
        </p:spPr>
        <p:txBody>
          <a:bodyPr>
            <a:noAutofit/>
          </a:bodyPr>
          <a:lstStyle/>
          <a:p>
            <a:endParaRPr lang="el-GR" sz="1200" dirty="0" smtClean="0"/>
          </a:p>
          <a:p>
            <a:pPr>
              <a:buNone/>
            </a:pPr>
            <a:endParaRPr lang="el-GR" sz="1200" dirty="0" smtClean="0"/>
          </a:p>
          <a:p>
            <a:pPr>
              <a:buNone/>
            </a:pPr>
            <a:endParaRPr lang="el-GR" sz="1200" dirty="0"/>
          </a:p>
          <a:p>
            <a:r>
              <a:rPr lang="el-GR" sz="1200" dirty="0" smtClean="0"/>
              <a:t>Ενώ έχεις  το χέρι του κοντά στο πόμολο της πόρτας  τρίψε μόνο δύο φορές το πόδι του Τραβόλτα στο χαλί. Τι παρατηρείς;</a:t>
            </a:r>
          </a:p>
          <a:p>
            <a:endParaRPr lang="el-GR" sz="1200" dirty="0"/>
          </a:p>
          <a:p>
            <a:endParaRPr lang="el-GR" sz="1200" dirty="0" smtClean="0"/>
          </a:p>
          <a:p>
            <a:r>
              <a:rPr lang="el-GR" sz="1200" dirty="0" smtClean="0"/>
              <a:t>Τρίψε ακόμα δύο φορές  το πόδι του Τραβόλτα  στο χαλί ώστε να γίνουν περισσότερα τα φορτία  στο σώμα του.  Τι συμβαίνει τώρα;</a:t>
            </a:r>
          </a:p>
          <a:p>
            <a:endParaRPr lang="el-GR" sz="1200" dirty="0"/>
          </a:p>
          <a:p>
            <a:endParaRPr lang="el-GR" sz="1200" dirty="0" smtClean="0"/>
          </a:p>
          <a:p>
            <a:endParaRPr lang="el-GR" sz="1200" dirty="0" smtClean="0"/>
          </a:p>
          <a:p>
            <a:r>
              <a:rPr lang="el-GR" sz="1200" dirty="0" smtClean="0"/>
              <a:t>Πότε η εκφόρτιση ξεκινάει από μεγαλύτερη απόσταση; Όταν έχει περισσότερα ή λιγότερα φορτία ο Τραβόλτα;</a:t>
            </a:r>
          </a:p>
          <a:p>
            <a:pPr>
              <a:buNone/>
            </a:pPr>
            <a:endParaRPr lang="el-GR" sz="1200" dirty="0" smtClean="0"/>
          </a:p>
          <a:p>
            <a:r>
              <a:rPr lang="el-GR" sz="1200" dirty="0" smtClean="0"/>
              <a:t>Τι συμπέρασμα βγάζεις απ’  αυτό; Έχει σημασία η ποσότητα των φορτίων; </a:t>
            </a:r>
          </a:p>
          <a:p>
            <a:endParaRPr lang="el-GR" sz="1200" dirty="0"/>
          </a:p>
          <a:p>
            <a:endParaRPr lang="el-GR" sz="1200" dirty="0" smtClean="0"/>
          </a:p>
          <a:p>
            <a:r>
              <a:rPr lang="el-GR" sz="1200" dirty="0" smtClean="0"/>
              <a:t>Από τα μέχρι τώρα πειράματα που έκανες ποιές  προϋποθέσεις πρέπει να υπάρχουν για να ξεσπάσει σπινθήρας;</a:t>
            </a:r>
          </a:p>
          <a:p>
            <a:endParaRPr lang="el-GR" sz="1200" dirty="0"/>
          </a:p>
          <a:p>
            <a:endParaRPr lang="el-GR" sz="1200" dirty="0" smtClean="0"/>
          </a:p>
          <a:p>
            <a:endParaRPr lang="el-GR" sz="1200" dirty="0" smtClean="0"/>
          </a:p>
          <a:p>
            <a:r>
              <a:rPr lang="el-GR" sz="1200" dirty="0" smtClean="0"/>
              <a:t>Γενικεύοντας:</a:t>
            </a:r>
          </a:p>
          <a:p>
            <a:pPr>
              <a:buNone/>
            </a:pPr>
            <a:r>
              <a:rPr lang="el-GR" sz="1200" dirty="0" smtClean="0"/>
              <a:t>	Κύκλωσε  το σωστό!</a:t>
            </a:r>
          </a:p>
          <a:p>
            <a:pPr>
              <a:buNone/>
            </a:pPr>
            <a:r>
              <a:rPr lang="el-GR" sz="1200" dirty="0" smtClean="0"/>
              <a:t>	Τι συμβαίνει όταν  ένα  αρνητικά φορτισμένο αντικείμενο  ακουμπήσει ένα αγωγό όπως το πόμολο της πόρτας;</a:t>
            </a:r>
          </a:p>
          <a:p>
            <a:pPr>
              <a:buNone/>
            </a:pPr>
            <a:r>
              <a:rPr lang="el-GR" sz="1200" dirty="0" smtClean="0"/>
              <a:t>	1. Ηλεκτρόνια  φεύγουν από το αντικείμενο και πάνε στον αγωγό.</a:t>
            </a:r>
          </a:p>
          <a:p>
            <a:pPr>
              <a:buNone/>
            </a:pPr>
            <a:r>
              <a:rPr lang="el-GR" sz="1200" dirty="0" smtClean="0"/>
              <a:t>	2.Θετικά φορτία  φεύγουν από το αντικείμενο και πάνε στον αγωγό.</a:t>
            </a:r>
          </a:p>
          <a:p>
            <a:pPr>
              <a:buNone/>
            </a:pPr>
            <a:r>
              <a:rPr lang="el-GR" sz="1200" dirty="0" smtClean="0"/>
              <a:t>	3.Και τα θετικά φορτία  και τα αρνητικά( ηλεκτρόνια)  φεύγουν και πάνε στον αγωγό.</a:t>
            </a:r>
          </a:p>
          <a:p>
            <a:pPr>
              <a:buNone/>
            </a:pPr>
            <a:r>
              <a:rPr lang="el-GR" sz="1200" dirty="0" smtClean="0"/>
              <a:t>	4.Τίποτα δεν μετακινείται  προς στον αγωγό.</a:t>
            </a:r>
          </a:p>
          <a:p>
            <a:endParaRPr lang="el-GR" sz="1200" dirty="0"/>
          </a:p>
        </p:txBody>
      </p:sp>
      <p:cxnSp>
        <p:nvCxnSpPr>
          <p:cNvPr id="5" name="4 - Ευθεία γραμμή σύνδεσης"/>
          <p:cNvCxnSpPr/>
          <p:nvPr/>
        </p:nvCxnSpPr>
        <p:spPr>
          <a:xfrm>
            <a:off x="785794" y="4071934"/>
            <a:ext cx="56436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3643314" y="3857620"/>
            <a:ext cx="278608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a:off x="785794" y="4286248"/>
            <a:ext cx="56436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a:off x="2143116" y="4929190"/>
            <a:ext cx="42148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p:nvPr/>
        </p:nvCxnSpPr>
        <p:spPr>
          <a:xfrm>
            <a:off x="785794" y="5572132"/>
            <a:ext cx="56436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p:nvPr/>
        </p:nvCxnSpPr>
        <p:spPr>
          <a:xfrm>
            <a:off x="2357430" y="6215074"/>
            <a:ext cx="40005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 Ευθεία γραμμή σύνδεσης"/>
          <p:cNvCxnSpPr/>
          <p:nvPr/>
        </p:nvCxnSpPr>
        <p:spPr>
          <a:xfrm>
            <a:off x="785794" y="6643702"/>
            <a:ext cx="56436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33 - Ευθεία γραμμή σύνδεσης"/>
          <p:cNvCxnSpPr/>
          <p:nvPr/>
        </p:nvCxnSpPr>
        <p:spPr>
          <a:xfrm>
            <a:off x="785794" y="6429388"/>
            <a:ext cx="56436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 Ευθεία γραμμή σύνδεσης"/>
          <p:cNvCxnSpPr/>
          <p:nvPr/>
        </p:nvCxnSpPr>
        <p:spPr>
          <a:xfrm>
            <a:off x="785794" y="3428992"/>
            <a:ext cx="55721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41 - Ευθεία γραμμή σύνδεσης"/>
          <p:cNvCxnSpPr/>
          <p:nvPr/>
        </p:nvCxnSpPr>
        <p:spPr>
          <a:xfrm>
            <a:off x="785794" y="3214678"/>
            <a:ext cx="5572164"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3" name="Picture 2"/>
          <p:cNvPicPr>
            <a:picLocks noChangeAspect="1" noChangeArrowheads="1"/>
          </p:cNvPicPr>
          <p:nvPr/>
        </p:nvPicPr>
        <p:blipFill>
          <a:blip r:embed="rId2" cstate="print"/>
          <a:srcRect l="20196" t="16255" r="14320" b="11901"/>
          <a:stretch>
            <a:fillRect/>
          </a:stretch>
        </p:blipFill>
        <p:spPr bwMode="auto">
          <a:xfrm>
            <a:off x="357166" y="714348"/>
            <a:ext cx="2928958" cy="1806647"/>
          </a:xfrm>
          <a:prstGeom prst="rect">
            <a:avLst/>
          </a:prstGeom>
          <a:noFill/>
          <a:ln w="9525">
            <a:noFill/>
            <a:miter lim="800000"/>
            <a:headEnd/>
            <a:tailEnd/>
          </a:ln>
          <a:effectLst/>
        </p:spPr>
      </p:pic>
      <p:sp>
        <p:nvSpPr>
          <p:cNvPr id="15" name="14 - Θέση αριθμού διαφάνειας"/>
          <p:cNvSpPr>
            <a:spLocks noGrp="1"/>
          </p:cNvSpPr>
          <p:nvPr>
            <p:ph type="sldNum" sz="quarter" idx="12"/>
          </p:nvPr>
        </p:nvSpPr>
        <p:spPr/>
        <p:txBody>
          <a:bodyPr/>
          <a:lstStyle/>
          <a:p>
            <a:fld id="{E55BF4FE-26FE-4757-95F8-C976CF0AC1E2}" type="slidenum">
              <a:rPr lang="el-GR" smtClean="0"/>
              <a:pPr/>
              <a:t>6</a:t>
            </a:fld>
            <a:endParaRPr lang="el-GR"/>
          </a:p>
        </p:txBody>
      </p:sp>
      <p:sp>
        <p:nvSpPr>
          <p:cNvPr id="17" name="16 - Θέση υποσέλιδου"/>
          <p:cNvSpPr>
            <a:spLocks noGrp="1"/>
          </p:cNvSpPr>
          <p:nvPr>
            <p:ph type="ftr" sz="quarter" idx="11"/>
          </p:nvPr>
        </p:nvSpPr>
        <p:spPr/>
        <p:txBody>
          <a:bodyPr/>
          <a:lstStyle/>
          <a:p>
            <a:r>
              <a:rPr lang="el-GR" smtClean="0"/>
              <a:t>Ματαλλιωτάκη Ειρήνη</a:t>
            </a: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428604" y="714348"/>
            <a:ext cx="6172200" cy="6034088"/>
          </a:xfrm>
        </p:spPr>
        <p:txBody>
          <a:bodyPr>
            <a:noAutofit/>
          </a:bodyPr>
          <a:lstStyle/>
          <a:p>
            <a:pPr>
              <a:buNone/>
            </a:pPr>
            <a:r>
              <a:rPr lang="el-GR" sz="1200" dirty="0" smtClean="0"/>
              <a:t>	</a:t>
            </a:r>
          </a:p>
          <a:p>
            <a:r>
              <a:rPr lang="el-GR" sz="1200" dirty="0" smtClean="0"/>
              <a:t>Προσπαθήστε  να φορτίσετε τον Τραβόλτα  ενώ το δάχτυλο του  αγγίζει το πόμολο. Τι συμβαίνει με τα φορτία; Απλώνονται   στο σώμα του; Τι κάνουν; </a:t>
            </a:r>
          </a:p>
          <a:p>
            <a:endParaRPr lang="el-GR" sz="1200" dirty="0"/>
          </a:p>
          <a:p>
            <a:endParaRPr lang="el-GR" sz="1200" dirty="0" smtClean="0"/>
          </a:p>
          <a:p>
            <a:endParaRPr lang="el-GR" sz="1200" dirty="0"/>
          </a:p>
          <a:p>
            <a:endParaRPr lang="el-GR" sz="1200" dirty="0" smtClean="0"/>
          </a:p>
          <a:p>
            <a:endParaRPr lang="el-GR" sz="1200" dirty="0"/>
          </a:p>
          <a:p>
            <a:endParaRPr lang="el-GR" sz="1200" dirty="0" smtClean="0"/>
          </a:p>
          <a:p>
            <a:endParaRPr lang="el-GR" sz="1200" dirty="0" smtClean="0"/>
          </a:p>
          <a:p>
            <a:pPr>
              <a:buNone/>
            </a:pPr>
            <a:endParaRPr lang="el-GR" sz="1200" dirty="0" smtClean="0"/>
          </a:p>
          <a:p>
            <a:r>
              <a:rPr lang="el-GR" sz="1200" dirty="0" smtClean="0"/>
              <a:t>Πότε σταματάει η εκκένωση( εκφόρτιση);</a:t>
            </a:r>
          </a:p>
          <a:p>
            <a:pPr>
              <a:buNone/>
            </a:pPr>
            <a:endParaRPr lang="el-GR" sz="1200" dirty="0" smtClean="0"/>
          </a:p>
          <a:p>
            <a:pPr>
              <a:buNone/>
            </a:pPr>
            <a:r>
              <a:rPr lang="el-GR" sz="1200" dirty="0" smtClean="0"/>
              <a:t>	</a:t>
            </a:r>
          </a:p>
          <a:p>
            <a:r>
              <a:rPr lang="el-GR" sz="1200" dirty="0" smtClean="0"/>
              <a:t>Αν δεν θέλεις  να σταματήσει η εκφόρτιση  τι πρέπει να κάνεις </a:t>
            </a:r>
          </a:p>
          <a:p>
            <a:pPr>
              <a:buNone/>
            </a:pPr>
            <a:endParaRPr lang="el-GR" sz="1200" dirty="0" smtClean="0"/>
          </a:p>
          <a:p>
            <a:endParaRPr lang="el-GR" sz="1200" dirty="0"/>
          </a:p>
          <a:p>
            <a:endParaRPr lang="el-GR" sz="1200" dirty="0" smtClean="0"/>
          </a:p>
          <a:p>
            <a:r>
              <a:rPr lang="el-GR" sz="1200" dirty="0" smtClean="0"/>
              <a:t> Έχεις  νοιώσει κάποια φορά   τίναγμα ( δηλαδή έχεις εκφορτιστεί); Αν ναι μπορείς να ζωγραφίσετε αυτό που νομίζεις  ότι σου  </a:t>
            </a:r>
            <a:r>
              <a:rPr lang="el-GR" sz="1200" dirty="0" err="1" smtClean="0"/>
              <a:t>συνέβει</a:t>
            </a:r>
            <a:r>
              <a:rPr lang="el-GR" sz="1200" dirty="0" smtClean="0"/>
              <a:t>,  μετά από αυτό που έχεις  δει να συμβαίνει στον Τραβόλτα;</a:t>
            </a:r>
          </a:p>
          <a:p>
            <a:pPr>
              <a:buNone/>
            </a:pPr>
            <a:endParaRPr lang="el-GR" sz="1200" dirty="0"/>
          </a:p>
          <a:p>
            <a:pPr>
              <a:buNone/>
            </a:pPr>
            <a:endParaRPr lang="el-GR" sz="1200" dirty="0" smtClean="0"/>
          </a:p>
          <a:p>
            <a:pPr>
              <a:buNone/>
            </a:pPr>
            <a:endParaRPr lang="el-GR" sz="1200" dirty="0" smtClean="0"/>
          </a:p>
          <a:p>
            <a:pPr>
              <a:buNone/>
            </a:pPr>
            <a:r>
              <a:rPr lang="el-GR" sz="1200" dirty="0" smtClean="0"/>
              <a:t>	</a:t>
            </a:r>
          </a:p>
          <a:p>
            <a:pPr>
              <a:buNone/>
            </a:pPr>
            <a:endParaRPr lang="el-GR" sz="1200" dirty="0" smtClean="0"/>
          </a:p>
          <a:p>
            <a:pPr>
              <a:buNone/>
            </a:pPr>
            <a:endParaRPr lang="el-GR" sz="1200" dirty="0"/>
          </a:p>
          <a:p>
            <a:pPr>
              <a:buNone/>
            </a:pPr>
            <a:endParaRPr lang="el-GR" sz="1200" dirty="0" smtClean="0"/>
          </a:p>
          <a:p>
            <a:pPr>
              <a:buNone/>
            </a:pPr>
            <a:endParaRPr lang="el-GR" sz="1200" dirty="0"/>
          </a:p>
          <a:p>
            <a:r>
              <a:rPr lang="el-GR" sz="1200" dirty="0" smtClean="0"/>
              <a:t>Μπορείς  να σκεφτείς  πώς θα προκαλέσεις  μια παρόμοια κατάσταση  φόρτισης εκφόρτισης  και μάλιστα να καταφέρεις  να δεις  τον σπινθήρα;</a:t>
            </a:r>
          </a:p>
          <a:p>
            <a:pPr>
              <a:buNone/>
            </a:pPr>
            <a:endParaRPr lang="el-GR" sz="1200" dirty="0"/>
          </a:p>
          <a:p>
            <a:r>
              <a:rPr lang="el-GR" sz="1200" dirty="0" smtClean="0"/>
              <a:t>Πώς ονομάζεται ο ηλεκτρισμός  που μελετάει αυτά τα φαινόμενα;</a:t>
            </a:r>
          </a:p>
          <a:p>
            <a:pPr>
              <a:buNone/>
            </a:pPr>
            <a:endParaRPr lang="el-GR" sz="1200" dirty="0" smtClean="0"/>
          </a:p>
          <a:p>
            <a:pPr>
              <a:buNone/>
            </a:pPr>
            <a:endParaRPr lang="el-GR" sz="1600" dirty="0"/>
          </a:p>
          <a:p>
            <a:endParaRPr lang="el-GR" sz="1600" dirty="0"/>
          </a:p>
        </p:txBody>
      </p:sp>
      <p:pic>
        <p:nvPicPr>
          <p:cNvPr id="6" name="Picture 5"/>
          <p:cNvPicPr>
            <a:picLocks noChangeAspect="1" noChangeArrowheads="1"/>
          </p:cNvPicPr>
          <p:nvPr/>
        </p:nvPicPr>
        <p:blipFill>
          <a:blip r:embed="rId2" cstate="print"/>
          <a:srcRect l="16945" t="12989" r="33483" b="10813"/>
          <a:stretch>
            <a:fillRect/>
          </a:stretch>
        </p:blipFill>
        <p:spPr bwMode="auto">
          <a:xfrm>
            <a:off x="4214818" y="1571604"/>
            <a:ext cx="1735942" cy="1500197"/>
          </a:xfrm>
          <a:prstGeom prst="rect">
            <a:avLst/>
          </a:prstGeom>
          <a:noFill/>
          <a:ln w="9525">
            <a:noFill/>
            <a:miter lim="800000"/>
            <a:headEnd/>
            <a:tailEnd/>
          </a:ln>
          <a:effectLst/>
        </p:spPr>
      </p:pic>
      <p:cxnSp>
        <p:nvCxnSpPr>
          <p:cNvPr id="8" name="7 - Ευθεία γραμμή σύνδεσης"/>
          <p:cNvCxnSpPr/>
          <p:nvPr/>
        </p:nvCxnSpPr>
        <p:spPr>
          <a:xfrm>
            <a:off x="928670" y="1857356"/>
            <a:ext cx="314327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a:off x="928670" y="2143108"/>
            <a:ext cx="314327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a:off x="928670" y="2500298"/>
            <a:ext cx="314327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928670" y="2786050"/>
            <a:ext cx="314327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928670" y="3071802"/>
            <a:ext cx="314327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928670" y="1571604"/>
            <a:ext cx="314327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a:off x="857232" y="3500430"/>
            <a:ext cx="52864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928670" y="4143372"/>
            <a:ext cx="52149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 Ευθεία γραμμή σύνδεσης"/>
          <p:cNvCxnSpPr/>
          <p:nvPr/>
        </p:nvCxnSpPr>
        <p:spPr>
          <a:xfrm>
            <a:off x="928670" y="4429124"/>
            <a:ext cx="521497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15 - Θέση αριθμού διαφάνειας"/>
          <p:cNvSpPr>
            <a:spLocks noGrp="1"/>
          </p:cNvSpPr>
          <p:nvPr>
            <p:ph type="sldNum" sz="quarter" idx="12"/>
          </p:nvPr>
        </p:nvSpPr>
        <p:spPr/>
        <p:txBody>
          <a:bodyPr/>
          <a:lstStyle/>
          <a:p>
            <a:fld id="{E55BF4FE-26FE-4757-95F8-C976CF0AC1E2}" type="slidenum">
              <a:rPr lang="el-GR" smtClean="0"/>
              <a:pPr/>
              <a:t>7</a:t>
            </a:fld>
            <a:endParaRPr lang="el-GR"/>
          </a:p>
        </p:txBody>
      </p:sp>
      <p:sp>
        <p:nvSpPr>
          <p:cNvPr id="18" name="17 - Θέση υποσέλιδου"/>
          <p:cNvSpPr>
            <a:spLocks noGrp="1"/>
          </p:cNvSpPr>
          <p:nvPr>
            <p:ph type="ftr" sz="quarter" idx="11"/>
          </p:nvPr>
        </p:nvSpPr>
        <p:spPr/>
        <p:txBody>
          <a:bodyPr/>
          <a:lstStyle/>
          <a:p>
            <a:r>
              <a:rPr lang="el-GR" smtClean="0"/>
              <a:t>Ματαλλιωτάκη Ειρήνη</a:t>
            </a:r>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42900" y="366184"/>
            <a:ext cx="6172200" cy="633916"/>
          </a:xfrm>
        </p:spPr>
        <p:txBody>
          <a:bodyPr>
            <a:noAutofit/>
          </a:bodyPr>
          <a:lstStyle/>
          <a:p>
            <a:r>
              <a:rPr lang="el-GR" sz="3600" dirty="0"/>
              <a:t>Σ</a:t>
            </a:r>
            <a:r>
              <a:rPr lang="el-GR" sz="3600" dirty="0" smtClean="0"/>
              <a:t>υνοψίζοντας</a:t>
            </a:r>
            <a:endParaRPr lang="el-GR" sz="3600" dirty="0"/>
          </a:p>
        </p:txBody>
      </p:sp>
      <p:sp>
        <p:nvSpPr>
          <p:cNvPr id="3" name="2 - Θέση περιεχομένου"/>
          <p:cNvSpPr>
            <a:spLocks noGrp="1"/>
          </p:cNvSpPr>
          <p:nvPr>
            <p:ph idx="1"/>
          </p:nvPr>
        </p:nvSpPr>
        <p:spPr>
          <a:xfrm>
            <a:off x="285728" y="1000100"/>
            <a:ext cx="6172200" cy="7643834"/>
          </a:xfrm>
        </p:spPr>
        <p:txBody>
          <a:bodyPr>
            <a:normAutofit lnSpcReduction="10000"/>
          </a:bodyPr>
          <a:lstStyle/>
          <a:p>
            <a:pPr algn="just"/>
            <a:r>
              <a:rPr lang="el-GR" sz="1200" dirty="0" smtClean="0"/>
              <a:t>Καθώς κρατάμε το χέρι του Τραβόλτα αρκετά μακριά απ’ το πόμολο και μετακινούμε  το πόδι του στο χαλί 4-5 φορές, παρατηρούμε ότι το σώμα του γεμίζει φορτία.  Ο Τραβόλτα φορτίστηκε.  Η φόρτιση έγινε με τριβή, καθώς τριβόταν το πόδι του στο χαλί. Τα φορτία αυτά δεν δημιουργήθηκαν κατά την τριβή. Υπήρχαν στο χαλί και  απλά μεταφέρθηκαν στο σώμα του. Τα φορτία αυτά είναι ηλεκτρόνια και μετακινούνται μέσα στο σώμα του και απλώνονται  γιατί απωθούν το ένα το άλλο  αφού είναι όμοια φορτισμένα αλλά και γιατί  το σώμα του Τραβόλτα  είναι καλός αγωγός του ηλεκτρισμού. </a:t>
            </a:r>
          </a:p>
          <a:p>
            <a:pPr algn="just"/>
            <a:r>
              <a:rPr lang="el-GR" sz="1200" dirty="0" smtClean="0"/>
              <a:t>Καθώς το χέρι του μετακινείται σε διάφορες θέσεις  μέσα στον αέρα του δωματίου που είναι κακός αγωγός του ηλεκτρισμού (συνήθως ο αέρας είναι κακός αγωγός σε κάποιες περιπτώσεις όμως γίνεται καλός αγωγός όπως για παράδειγμα όταν ξεσπάει  κεραυνός), χωρίς όμως να πλησιάσει το πόμολο τα ηλεκτρόνια παραμένουν απλωμένα στο σώμα του.</a:t>
            </a:r>
          </a:p>
          <a:p>
            <a:pPr algn="just"/>
            <a:r>
              <a:rPr lang="el-GR" sz="1200" dirty="0" smtClean="0"/>
              <a:t>Μόλις όμως πλησιάσει το χέρι του στο πόμολο όλα κινούνται πολύ γρήγορα και από το χέρι του περνάνε δια μέσου του αέρα,  που τον κάνουν καλό αγωγό τα ίδια τα ηλεκτρόνια που τρέχουν να φτάσουν  στο πόμολο. Λέμε τότε ότι συμβαίνει εκφόρτιση  και συμβαίνει γιατί το πόμολο είναι καλός αγωγός του ηλεκτρισμού και ατ θετικά του φορτία  έλκουν τα ηλεκτρόνια του Τραβόλτα. Ακούγεται ένα  </a:t>
            </a:r>
            <a:r>
              <a:rPr lang="el-GR" sz="1200" dirty="0" err="1" smtClean="0"/>
              <a:t>άουτς</a:t>
            </a:r>
            <a:r>
              <a:rPr lang="el-GR" sz="1200" dirty="0" smtClean="0"/>
              <a:t> και υποθέτουμε ότι  ο Τραβόλτα   νοιώθει μια ενόχληση ή ένα μικρό πόνο.  Ταυτόχρονα ακούγεται ένας ήχος, ένα τρίξιμο. Αυτό συμβαίνει γιατί ο αέρας ανάμεσα στο χέρι  και στο πόμολο (που γίνεται αγωγός του ηλεκτρισμού όπως συμβαίνει και με τον κεραυνό) θερμαίνεται και διαστέλλεται απότομα  και παράγει ήχο σαν μικρή βροντή. Το φως η γαλαζωπή φωτεινή γραμμή που βλέπουμε  δημιουργείται (όπως ακριβώς και στον κεραυνό) από τα μόρια του αέρα  καθώς πέφτουν πάνω τους  τα ηλεκτρόνια από το σώμα του Τραβόλτα). </a:t>
            </a:r>
          </a:p>
          <a:p>
            <a:pPr algn="just"/>
            <a:r>
              <a:rPr lang="el-GR" sz="1200" dirty="0" smtClean="0"/>
              <a:t>Αν τώρα κρατήσει το χέρι του κοντά στο πόμολο της πόρτας και τρίψει το πόδι του μόνο μία ή δύο φορές στο χαλί παρατηρούμε ότι τα φορτία  απλώνονται στο σώμα του χωρίς όμως να  γίνεται εκφόρτιση. Αν όμως τρίψουμε δύο ή τρεις φορές ακόμα τότε ο Τραβόλτα εκφορτίζεται  απότομα  και δημιουργείται σπινθήρας. Από αυτό καταλαβαίνουμε ότι η ποσότητα των φορτίων που συσσωρεύεται στο σώμα του παίζει σημαντικό ρόλο στο αν θα δημιουργηθεί σπινθήρας ή όχι. Η εκφόρτιση ξεκινάει από μεγαλύτερη απόσταση όσο περισσότερα φορτία υπάρχουν μέσα στο σώμα του Τραβόλτα.</a:t>
            </a:r>
          </a:p>
          <a:p>
            <a:pPr algn="just"/>
            <a:r>
              <a:rPr lang="el-GR" sz="1200" dirty="0" smtClean="0"/>
              <a:t>Οι απαραίτητες προϋποθέσεις για να δημιουργηθεί  σπινθήρας είναι να φορτιστεί το σώμα, να συσσωρευτούν αρκετά φορτία στο σώμα και το χέρι να  είναι κοντά στο πόμολο. Όσο λιγότερα είναι τα φορτία,  τόσο πιο κοντά στο πόμολο πρέπει να βρίσκεται το χέρι του.</a:t>
            </a:r>
          </a:p>
          <a:p>
            <a:pPr algn="just"/>
            <a:r>
              <a:rPr lang="el-GR" sz="1200" dirty="0" smtClean="0"/>
              <a:t>Γενικά όταν ένα αρνητικά  φορτισμένο αντικείμενο ακουμπήσει  ένα αγωγό όπως είναι το πόμολο τότε ηλεκτρόνια φεύγουν από το αντικείμενο και μεταφέρονται στον αγωγό. </a:t>
            </a:r>
          </a:p>
          <a:p>
            <a:pPr algn="just"/>
            <a:r>
              <a:rPr lang="el-GR" sz="1200" dirty="0" smtClean="0"/>
              <a:t>Αν προσπαθήσουμε να φορτίσουμε τον Τραβόλτα όσο  το χέρι του  είναι πολύ κοντά η ακουμπάει στο πόμολο δεν θα τα καταφέρουμε. Τα φορτία βρίσκουν τον συντομότερο δρόμο στο σώμα του και διαρρέουν προς το πόμολο. Αν θέλουμε να σταματήσει η εκφόρτιση πρέπει να σταματήσουμε να φορτίζουμε τον Τραβόλτα.</a:t>
            </a:r>
          </a:p>
          <a:p>
            <a:pPr algn="just"/>
            <a:r>
              <a:rPr lang="el-GR" sz="1200" dirty="0" smtClean="0"/>
              <a:t>Ο ηλεκτρισμός που μελετάει αυτά τα φαινόμενα είναι  ο στατικός ηλεκτρισμός.</a:t>
            </a:r>
          </a:p>
          <a:p>
            <a:endParaRPr lang="el-GR" sz="1200" dirty="0">
              <a:solidFill>
                <a:srgbClr val="FF0000"/>
              </a:solidFill>
            </a:endParaRPr>
          </a:p>
        </p:txBody>
      </p:sp>
      <p:sp>
        <p:nvSpPr>
          <p:cNvPr id="4" name="3 - Θέση αριθμού διαφάνειας"/>
          <p:cNvSpPr>
            <a:spLocks noGrp="1"/>
          </p:cNvSpPr>
          <p:nvPr>
            <p:ph type="sldNum" sz="quarter" idx="12"/>
          </p:nvPr>
        </p:nvSpPr>
        <p:spPr/>
        <p:txBody>
          <a:bodyPr/>
          <a:lstStyle/>
          <a:p>
            <a:fld id="{E55BF4FE-26FE-4757-95F8-C976CF0AC1E2}" type="slidenum">
              <a:rPr lang="el-GR" smtClean="0"/>
              <a:pPr/>
              <a:t>8</a:t>
            </a:fld>
            <a:endParaRPr lang="el-GR"/>
          </a:p>
        </p:txBody>
      </p:sp>
      <p:sp>
        <p:nvSpPr>
          <p:cNvPr id="5" name="4 - Θέση υποσέλιδου"/>
          <p:cNvSpPr>
            <a:spLocks noGrp="1"/>
          </p:cNvSpPr>
          <p:nvPr>
            <p:ph type="ftr" sz="quarter" idx="11"/>
          </p:nvPr>
        </p:nvSpPr>
        <p:spPr/>
        <p:txBody>
          <a:bodyPr/>
          <a:lstStyle/>
          <a:p>
            <a:r>
              <a:rPr lang="el-GR" smtClean="0"/>
              <a:t>Ματαλλιωτάκη Ειρήνη</a:t>
            </a: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42900" y="366184"/>
            <a:ext cx="6172200" cy="633916"/>
          </a:xfrm>
        </p:spPr>
        <p:txBody>
          <a:bodyPr>
            <a:noAutofit/>
          </a:bodyPr>
          <a:lstStyle/>
          <a:p>
            <a:r>
              <a:rPr lang="el-GR" sz="3600" dirty="0" smtClean="0"/>
              <a:t>Συμπληρώνουμε τα κενά</a:t>
            </a:r>
            <a:endParaRPr lang="el-GR" sz="3600" dirty="0"/>
          </a:p>
        </p:txBody>
      </p:sp>
      <p:sp>
        <p:nvSpPr>
          <p:cNvPr id="3" name="2 - Θέση περιεχομένου"/>
          <p:cNvSpPr>
            <a:spLocks noGrp="1"/>
          </p:cNvSpPr>
          <p:nvPr>
            <p:ph idx="1"/>
          </p:nvPr>
        </p:nvSpPr>
        <p:spPr>
          <a:xfrm>
            <a:off x="285728" y="1000100"/>
            <a:ext cx="6172200" cy="7643834"/>
          </a:xfrm>
        </p:spPr>
        <p:txBody>
          <a:bodyPr>
            <a:normAutofit lnSpcReduction="10000"/>
          </a:bodyPr>
          <a:lstStyle/>
          <a:p>
            <a:pPr algn="just"/>
            <a:r>
              <a:rPr lang="el-GR" sz="1200" dirty="0" smtClean="0"/>
              <a:t>Κρατάμε το χέρι του Τραβόλτα αρκετά μακριά απ’ το πόμολο. Μετακινούμε  το πόδι του στο χαλί 4-5 φορές. </a:t>
            </a:r>
            <a:r>
              <a:rPr lang="el-GR" sz="1200" dirty="0"/>
              <a:t>Π</a:t>
            </a:r>
            <a:r>
              <a:rPr lang="el-GR" sz="1200" dirty="0" smtClean="0"/>
              <a:t>αρατηρούμε ότι το σώμα του γεμίζει……………..  Ο Τραβόλτα……………….  Η φόρτιση έγινε με ……………., καθώς τριβόταν το πόδι του στο χαλί. Τα φορτία αυτά δεν ……………………. κατά την τριβή. Υπήρχαν στο χαλί και  απλά μεταφέρθηκαν στο σώμα του. Τα φορτία αυτά είναι ηλεκτρόνια και μετακινούνται μέσα στο σώμα του και απλώνονται  γιατί ……………….. το ένα το άλλο  αφού είναι ………….. </a:t>
            </a:r>
            <a:r>
              <a:rPr lang="el-GR" sz="1200" dirty="0"/>
              <a:t> </a:t>
            </a:r>
            <a:r>
              <a:rPr lang="el-GR" sz="1200" dirty="0" smtClean="0"/>
              <a:t>…………….. αλλά και γιατί  το σώμα του Τραβόλτα  είναι …………… αγωγός του ηλεκτρισμού. </a:t>
            </a:r>
          </a:p>
          <a:p>
            <a:pPr algn="just"/>
            <a:r>
              <a:rPr lang="el-GR" sz="1200" dirty="0" smtClean="0"/>
              <a:t>Καθώς το χέρι του μετακινείται σε διάφορες θέσεις  μέσα στον αέρα του δωματίου που είναι …………. αγωγός του ηλεκτρισμού (συνήθως ο αέρας είναι κακός αγωγός σε κάποιες περιπτώσεις όμως γίνεται καλό αγωγός,  όπως για παράδειγμα όταν ξεσπάει  κεραυνός), χωρίς όμως να πλησιάσει το πόμολο τα ηλεκτρόνια παραμένουν απλωμένα στο σώμα του.</a:t>
            </a:r>
          </a:p>
          <a:p>
            <a:pPr algn="just"/>
            <a:r>
              <a:rPr lang="el-GR" sz="1200" dirty="0" smtClean="0"/>
              <a:t>Μόλις όμως πλησιάσει το χέρι του στο πόμολο όλα κινούνται πολύ γρήγορα και από το χέρι του περνάνε δια μέσου του αέρα ,  που τον κάνουν καλό αγωγό τα ίδια τα ηλεκτρόνια που τρέχουν να φτάσουν   στο πόμολο. Λέμε τότε ότι συμβαίνει ………………  και συμβαίνει γιατί το πόμολο είναι καλός αγωγός του ηλεκτρισμού και τα θετικά του φορτία  έλκουν τα ηλεκτρόνια του Τραβόλτα. Ακούγεται ένα  </a:t>
            </a:r>
            <a:r>
              <a:rPr lang="el-GR" sz="1200" dirty="0" err="1" smtClean="0"/>
              <a:t>άουτς</a:t>
            </a:r>
            <a:r>
              <a:rPr lang="el-GR" sz="1200" dirty="0" smtClean="0"/>
              <a:t> και υποθέτουμε ότι  ο Τραβόλτα   νοιώθει μια ενόχληση ή ένα μικρό πόνο.  Ταυτόχρονα ακούγεται ένας ήχος, ένα τρίξιμο. Αυτό συμβαίνει γιατί ο αέρας ανάμεσα στο χέρι  και στο πόμολο (που γίνεται αγωγός του ηλεκτρισμού όπως συμβαίνει και με τον κεραυνό) θερμαίνεται και διαστέλλεται απότομα  και παράγει ήχο σαν μικρή βροντή. Το φως η γαλαζωπή φωτεινή γραμμή που βλέπουμε  δημιουργείται (όπως ακριβώς και στον κεραυνό) από τα μόρια του αέρα  καθώς πέφτουν πάνω τους  τα ηλεκτρόνια από το σώμα του Τραβόλτα). </a:t>
            </a:r>
          </a:p>
          <a:p>
            <a:pPr algn="just"/>
            <a:r>
              <a:rPr lang="el-GR" sz="1200" dirty="0" smtClean="0"/>
              <a:t>Αν τώρα κρατήσει το χέρι του κοντά στο πόμολο της πόρτας και τρίψει το πόδι του μόνο μία ή δύο φορές στο χαλί παρατηρούμε ότι τα φορτία  απλώνονται στο σώμα του χωρίς όμως να  γίνεται …………….. Αν όμως τρίψουμε δύο ή τρεις φορές ακόμα τότε ο Τραβόλτα εκφορτίζεται  απότομα  και δημιουργείται ……………... Από αυτό καταλαβαίνουμε ότι η ποσότητα των φορτίων που συσσωρεύεται στο σώμα του παίζει σημαντικό ρόλο στο αν θα δημιουργηθεί σπινθήρας ή όχι. Η εκφόρτιση ξεκινάει από μεγαλύτερη απόσταση όσο περισσότερα φορτία υπάρχουν μέσα στο σώμα του Τραβόλτα.</a:t>
            </a:r>
          </a:p>
          <a:p>
            <a:pPr algn="just"/>
            <a:r>
              <a:rPr lang="el-GR" sz="1200" dirty="0" smtClean="0"/>
              <a:t>Οι απαραίτητες προϋποθέσεις για να δημιουργηθεί  σπινθήρας είναι να φορτιστεί το σώμα, να συσσωρευτούν αρκετά φορτία στο σώμα και το χέρι να  είναι κοντά στο πόμολο. Όσο λιγότερα είναι τα φορτία ,  τόσο πιο κοντά στο πόμολο πρέπει να βρίσκεται το χέρι του.</a:t>
            </a:r>
          </a:p>
          <a:p>
            <a:pPr algn="just"/>
            <a:r>
              <a:rPr lang="el-GR" sz="1200" dirty="0" smtClean="0"/>
              <a:t>Γενικά όταν ένα αρνητικά  φορτισμένο αντικείμενο ακουμπήσει  ένα ………….. όπως είναι το πόμολο τότε ηλεκτρόνια …………….. από το αντικείμενο και μεταφέρονται στον αγωγό. </a:t>
            </a:r>
          </a:p>
          <a:p>
            <a:pPr algn="just"/>
            <a:r>
              <a:rPr lang="el-GR" sz="1200" dirty="0" smtClean="0"/>
              <a:t>Αν προσπαθήσουμε να φορτίσουμε τον Τραβόλτα όσο  το χέρι του  είναι πολύ κοντά η ακουμπάει στο πόμολο δεν θα τα καταφέρουμε. Τα φορτία βρίσκουν τον ……………….. δρόμο στο σώμα του  και ………………. προς το πόμολο. Αν θέλουμε να σταματήσει η εκφόρτιση πρέπει να σταματήσουμε να φορτίζουμε τον Τραβόλτα.</a:t>
            </a:r>
          </a:p>
          <a:p>
            <a:pPr algn="just"/>
            <a:r>
              <a:rPr lang="el-GR" sz="1200" dirty="0" smtClean="0"/>
              <a:t>Ο ηλεκτρισμός που μελετάει αυτά τα φαινόμενα είναι  ο ………………. ηλεκτρισμός.</a:t>
            </a:r>
          </a:p>
          <a:p>
            <a:endParaRPr lang="el-GR" sz="1200" dirty="0">
              <a:solidFill>
                <a:srgbClr val="FF0000"/>
              </a:solidFill>
            </a:endParaRPr>
          </a:p>
        </p:txBody>
      </p:sp>
      <p:sp>
        <p:nvSpPr>
          <p:cNvPr id="4" name="3 - Θέση αριθμού διαφάνειας"/>
          <p:cNvSpPr>
            <a:spLocks noGrp="1"/>
          </p:cNvSpPr>
          <p:nvPr>
            <p:ph type="sldNum" sz="quarter" idx="12"/>
          </p:nvPr>
        </p:nvSpPr>
        <p:spPr/>
        <p:txBody>
          <a:bodyPr/>
          <a:lstStyle/>
          <a:p>
            <a:fld id="{E55BF4FE-26FE-4757-95F8-C976CF0AC1E2}" type="slidenum">
              <a:rPr lang="el-GR" smtClean="0"/>
              <a:pPr/>
              <a:t>9</a:t>
            </a:fld>
            <a:endParaRPr lang="el-GR"/>
          </a:p>
        </p:txBody>
      </p:sp>
      <p:sp>
        <p:nvSpPr>
          <p:cNvPr id="5" name="4 - Θέση υποσέλιδου"/>
          <p:cNvSpPr>
            <a:spLocks noGrp="1"/>
          </p:cNvSpPr>
          <p:nvPr>
            <p:ph type="ftr" sz="quarter" idx="11"/>
          </p:nvPr>
        </p:nvSpPr>
        <p:spPr/>
        <p:txBody>
          <a:bodyPr/>
          <a:lstStyle/>
          <a:p>
            <a:r>
              <a:rPr lang="el-GR" smtClean="0"/>
              <a:t>Ματαλλιωτάκη Ειρήνη</a:t>
            </a:r>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9387</TotalTime>
  <Words>1706</Words>
  <Application>Microsoft Office PowerPoint</Application>
  <PresentationFormat>Προβολή στην οθόνη (4:3)</PresentationFormat>
  <Paragraphs>164</Paragraphs>
  <Slides>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Διαφάνεια 1</vt:lpstr>
      <vt:lpstr>ΦΥΛΛΟ ΕΡΓΑΣΙΑΣ    Phet Colorado«Travoltage - Στατικός ηλεκτρισμός »   ΤΑΞΗ   Ε΄ </vt:lpstr>
      <vt:lpstr>Φόρτιση αντικειμένων Στατικός ηλεκτρισμός</vt:lpstr>
      <vt:lpstr>Πληροφορίες  από το phet σχετικές με την προσομοίωση</vt:lpstr>
      <vt:lpstr>Φορτίσεις - εκφορτίσεις</vt:lpstr>
      <vt:lpstr>Διαφάνεια 6</vt:lpstr>
      <vt:lpstr>Διαφάνεια 7</vt:lpstr>
      <vt:lpstr>Συνοψίζοντας</vt:lpstr>
      <vt:lpstr>Συμπληρώνουμε τα κενά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DELL10</dc:creator>
  <cp:lastModifiedBy>ren</cp:lastModifiedBy>
  <cp:revision>281</cp:revision>
  <dcterms:created xsi:type="dcterms:W3CDTF">2021-01-07T11:15:15Z</dcterms:created>
  <dcterms:modified xsi:type="dcterms:W3CDTF">2023-09-12T08:37:24Z</dcterms:modified>
</cp:coreProperties>
</file>